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Telegraf Heavy" charset="1" panose="00000A00000000000000"/>
      <p:regular r:id="rId29"/>
    </p:embeddedFont>
    <p:embeddedFont>
      <p:font typeface="Alibaba Sans Bold" charset="1" panose="020B0803020203040204"/>
      <p:regular r:id="rId30"/>
    </p:embeddedFont>
    <p:embeddedFont>
      <p:font typeface="DM Sans Bold Italics" charset="1" panose="00000000000000000000"/>
      <p:regular r:id="rId31"/>
    </p:embeddedFont>
    <p:embeddedFont>
      <p:font typeface="Alibaba Sans" charset="1" panose="020B0503020203040204"/>
      <p:regular r:id="rId32"/>
    </p:embeddedFont>
    <p:embeddedFont>
      <p:font typeface="Rosario Bold" charset="1" panose="02000503060000020004"/>
      <p:regular r:id="rId33"/>
    </p:embeddedFont>
    <p:embeddedFont>
      <p:font typeface="Nunito Sans Bold" charset="1" panose="00000800000000000000"/>
      <p:regular r:id="rId34"/>
    </p:embeddedFont>
    <p:embeddedFont>
      <p:font typeface="Source Sans Pro Bold" charset="1" panose="020B0703030403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6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2.png" Type="http://schemas.openxmlformats.org/officeDocument/2006/relationships/image"/><Relationship Id="rId13" Target="../media/image3.svg" Type="http://schemas.openxmlformats.org/officeDocument/2006/relationships/image"/><Relationship Id="rId2" Target="../media/image2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25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3009" y="5581847"/>
            <a:ext cx="13961982" cy="5456808"/>
          </a:xfrm>
          <a:custGeom>
            <a:avLst/>
            <a:gdLst/>
            <a:ahLst/>
            <a:cxnLst/>
            <a:rect r="r" b="b" t="t" l="l"/>
            <a:pathLst>
              <a:path h="5456808" w="13961982">
                <a:moveTo>
                  <a:pt x="0" y="0"/>
                </a:moveTo>
                <a:lnTo>
                  <a:pt x="13961982" y="0"/>
                </a:lnTo>
                <a:lnTo>
                  <a:pt x="13961982" y="5456808"/>
                </a:lnTo>
                <a:lnTo>
                  <a:pt x="0" y="545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03059" y="5581847"/>
            <a:ext cx="13961982" cy="5456808"/>
          </a:xfrm>
          <a:custGeom>
            <a:avLst/>
            <a:gdLst/>
            <a:ahLst/>
            <a:cxnLst/>
            <a:rect r="r" b="b" t="t" l="l"/>
            <a:pathLst>
              <a:path h="5456808" w="13961982">
                <a:moveTo>
                  <a:pt x="0" y="0"/>
                </a:moveTo>
                <a:lnTo>
                  <a:pt x="13961982" y="0"/>
                </a:lnTo>
                <a:lnTo>
                  <a:pt x="13961982" y="5456808"/>
                </a:lnTo>
                <a:lnTo>
                  <a:pt x="0" y="545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25862" y="5581847"/>
            <a:ext cx="13961982" cy="5456808"/>
          </a:xfrm>
          <a:custGeom>
            <a:avLst/>
            <a:gdLst/>
            <a:ahLst/>
            <a:cxnLst/>
            <a:rect r="r" b="b" t="t" l="l"/>
            <a:pathLst>
              <a:path h="5456808" w="13961982">
                <a:moveTo>
                  <a:pt x="0" y="0"/>
                </a:moveTo>
                <a:lnTo>
                  <a:pt x="13961982" y="0"/>
                </a:lnTo>
                <a:lnTo>
                  <a:pt x="13961982" y="5456808"/>
                </a:lnTo>
                <a:lnTo>
                  <a:pt x="0" y="545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26989" y="4334991"/>
            <a:ext cx="12377318" cy="1159168"/>
            <a:chOff x="0" y="0"/>
            <a:chExt cx="3259870" cy="3052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59870" cy="305295"/>
            </a:xfrm>
            <a:custGeom>
              <a:avLst/>
              <a:gdLst/>
              <a:ahLst/>
              <a:cxnLst/>
              <a:rect r="r" b="b" t="t" l="l"/>
              <a:pathLst>
                <a:path h="305295" w="3259870">
                  <a:moveTo>
                    <a:pt x="0" y="0"/>
                  </a:moveTo>
                  <a:lnTo>
                    <a:pt x="3259870" y="0"/>
                  </a:lnTo>
                  <a:lnTo>
                    <a:pt x="3259870" y="305295"/>
                  </a:lnTo>
                  <a:lnTo>
                    <a:pt x="0" y="305295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59870" cy="343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63009" y="2384370"/>
            <a:ext cx="768154" cy="7681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91882" y="2384370"/>
            <a:ext cx="768154" cy="7681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4483161"/>
            <a:ext cx="371455" cy="371455"/>
          </a:xfrm>
          <a:custGeom>
            <a:avLst/>
            <a:gdLst/>
            <a:ahLst/>
            <a:cxnLst/>
            <a:rect r="r" b="b" t="t" l="l"/>
            <a:pathLst>
              <a:path h="371455" w="371455">
                <a:moveTo>
                  <a:pt x="0" y="0"/>
                </a:moveTo>
                <a:lnTo>
                  <a:pt x="371455" y="0"/>
                </a:lnTo>
                <a:lnTo>
                  <a:pt x="371455" y="371454"/>
                </a:lnTo>
                <a:lnTo>
                  <a:pt x="0" y="37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31141" y="4483161"/>
            <a:ext cx="371455" cy="371455"/>
          </a:xfrm>
          <a:custGeom>
            <a:avLst/>
            <a:gdLst/>
            <a:ahLst/>
            <a:cxnLst/>
            <a:rect r="r" b="b" t="t" l="l"/>
            <a:pathLst>
              <a:path h="371455" w="371455">
                <a:moveTo>
                  <a:pt x="0" y="0"/>
                </a:moveTo>
                <a:lnTo>
                  <a:pt x="371455" y="0"/>
                </a:lnTo>
                <a:lnTo>
                  <a:pt x="371455" y="371454"/>
                </a:lnTo>
                <a:lnTo>
                  <a:pt x="0" y="37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82740" y="2863696"/>
            <a:ext cx="11857564" cy="147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b="true" sz="10299">
                <a:solidFill>
                  <a:srgbClr val="60941A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GREEN NUDGE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94453" y="4543100"/>
            <a:ext cx="989909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INTEGRATION DES GREEN NUDGE DANS LES ENTREPRISES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217975" y="299273"/>
            <a:ext cx="3814033" cy="1221399"/>
          </a:xfrm>
          <a:custGeom>
            <a:avLst/>
            <a:gdLst/>
            <a:ahLst/>
            <a:cxnLst/>
            <a:rect r="r" b="b" t="t" l="l"/>
            <a:pathLst>
              <a:path h="1221399" w="3814033">
                <a:moveTo>
                  <a:pt x="0" y="0"/>
                </a:moveTo>
                <a:lnTo>
                  <a:pt x="3814033" y="0"/>
                </a:lnTo>
                <a:lnTo>
                  <a:pt x="3814033" y="1221398"/>
                </a:lnTo>
                <a:lnTo>
                  <a:pt x="0" y="1221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7492" y="-273384"/>
            <a:ext cx="7913921" cy="92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</a:p>
          <a:p>
            <a:pPr algn="l" marL="0" indent="0" lvl="0">
              <a:lnSpc>
                <a:spcPts val="3604"/>
              </a:lnSpc>
              <a:spcBef>
                <a:spcPct val="0"/>
              </a:spcBef>
            </a:pPr>
            <a:r>
              <a:rPr lang="en-US" b="true" sz="2930" i="true">
                <a:solidFill>
                  <a:srgbClr val="0A191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Domnic Macdonald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7492" y="791585"/>
            <a:ext cx="7913921" cy="4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b="true" sz="3030" i="true">
                <a:solidFill>
                  <a:srgbClr val="0A191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M2 S2IE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09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65799" y="233882"/>
            <a:ext cx="6847433" cy="1055794"/>
            <a:chOff x="0" y="0"/>
            <a:chExt cx="1608925" cy="2480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8925" cy="248077"/>
            </a:xfrm>
            <a:custGeom>
              <a:avLst/>
              <a:gdLst/>
              <a:ahLst/>
              <a:cxnLst/>
              <a:rect r="r" b="b" t="t" l="l"/>
              <a:pathLst>
                <a:path h="248077" w="1608925">
                  <a:moveTo>
                    <a:pt x="0" y="0"/>
                  </a:moveTo>
                  <a:lnTo>
                    <a:pt x="1608925" y="0"/>
                  </a:lnTo>
                  <a:lnTo>
                    <a:pt x="1608925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08925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1883272" y="572217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RÉSULTATS QUANTITATIFS (4/5)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9676" y="1743399"/>
            <a:ext cx="5098606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b="true">
                <a:solidFill>
                  <a:srgbClr val="2F5CF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Analyse de variance (ANOVA) (1/2)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9318" y="2389425"/>
            <a:ext cx="14020308" cy="794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Extrait des résultats de l’ANOVA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b="true" sz="2399" u="sng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Taille de l'entreprise :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p-value : 0.0023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Une différence significative est observée, indiquant que la taille de l'entreprise a un effet sur le score environnemental. Cela peut suggérer que les entreprises de différentes tailles ont des capacités distinctes à implémenter des stratégies de Green Nudges.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Région :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p-value : 0.268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Aucune différence significative n'est détectée selon la région, ce qui indique que la localisation géographique n'a pas un effet notable sur le score environnemental après implémentation des nudges.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309030" y="3913069"/>
            <a:ext cx="834970" cy="502500"/>
          </a:xfrm>
          <a:custGeom>
            <a:avLst/>
            <a:gdLst/>
            <a:ahLst/>
            <a:cxnLst/>
            <a:rect r="r" b="b" t="t" l="l"/>
            <a:pathLst>
              <a:path h="502500" w="834970">
                <a:moveTo>
                  <a:pt x="0" y="0"/>
                </a:moveTo>
                <a:lnTo>
                  <a:pt x="834970" y="0"/>
                </a:lnTo>
                <a:lnTo>
                  <a:pt x="834970" y="502501"/>
                </a:lnTo>
                <a:lnTo>
                  <a:pt x="0" y="502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09030" y="4550801"/>
            <a:ext cx="834970" cy="502500"/>
          </a:xfrm>
          <a:custGeom>
            <a:avLst/>
            <a:gdLst/>
            <a:ahLst/>
            <a:cxnLst/>
            <a:rect r="r" b="b" t="t" l="l"/>
            <a:pathLst>
              <a:path h="502500" w="834970">
                <a:moveTo>
                  <a:pt x="0" y="0"/>
                </a:moveTo>
                <a:lnTo>
                  <a:pt x="834970" y="0"/>
                </a:lnTo>
                <a:lnTo>
                  <a:pt x="834970" y="502500"/>
                </a:lnTo>
                <a:lnTo>
                  <a:pt x="0" y="50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1563" y="2313851"/>
            <a:ext cx="9820909" cy="5659299"/>
          </a:xfrm>
          <a:custGeom>
            <a:avLst/>
            <a:gdLst/>
            <a:ahLst/>
            <a:cxnLst/>
            <a:rect r="r" b="b" t="t" l="l"/>
            <a:pathLst>
              <a:path h="5659299" w="9820909">
                <a:moveTo>
                  <a:pt x="0" y="0"/>
                </a:moveTo>
                <a:lnTo>
                  <a:pt x="9820908" y="0"/>
                </a:lnTo>
                <a:lnTo>
                  <a:pt x="9820908" y="5659298"/>
                </a:lnTo>
                <a:lnTo>
                  <a:pt x="0" y="5659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02471" y="2389425"/>
            <a:ext cx="7030950" cy="543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 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Incitations financières obtiennent les résultats les plus élevés (≈87 sur 100)</a:t>
            </a:r>
          </a:p>
          <a:p>
            <a:pPr algn="just">
              <a:lnSpc>
                <a:spcPts val="3359"/>
              </a:lnSpc>
            </a:pP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Contraste avec les autres types de Green Nudge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265799" y="233882"/>
            <a:ext cx="6847433" cy="1055794"/>
            <a:chOff x="0" y="0"/>
            <a:chExt cx="1608925" cy="2480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8925" cy="248077"/>
            </a:xfrm>
            <a:custGeom>
              <a:avLst/>
              <a:gdLst/>
              <a:ahLst/>
              <a:cxnLst/>
              <a:rect r="r" b="b" t="t" l="l"/>
              <a:pathLst>
                <a:path h="248077" w="1608925">
                  <a:moveTo>
                    <a:pt x="0" y="0"/>
                  </a:moveTo>
                  <a:lnTo>
                    <a:pt x="1608925" y="0"/>
                  </a:lnTo>
                  <a:lnTo>
                    <a:pt x="1608925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08925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-1883272" y="572217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RÉSULTATS QUANTITATIFS (5/5)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472177" y="4557816"/>
            <a:ext cx="7030950" cy="37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 </a:t>
            </a:r>
          </a:p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   Certains types de nudges semblent mieux adaptés pour maximiser les impacts !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302471" y="5993391"/>
            <a:ext cx="442427" cy="138375"/>
          </a:xfrm>
          <a:custGeom>
            <a:avLst/>
            <a:gdLst/>
            <a:ahLst/>
            <a:cxnLst/>
            <a:rect r="r" b="b" t="t" l="l"/>
            <a:pathLst>
              <a:path h="138375" w="442427">
                <a:moveTo>
                  <a:pt x="0" y="0"/>
                </a:moveTo>
                <a:lnTo>
                  <a:pt x="442427" y="0"/>
                </a:lnTo>
                <a:lnTo>
                  <a:pt x="442427" y="138374"/>
                </a:lnTo>
                <a:lnTo>
                  <a:pt x="0" y="138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19676" y="1743399"/>
            <a:ext cx="5098606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b="true">
                <a:solidFill>
                  <a:srgbClr val="2F5CF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Analyse de variance (ANOVA) (2/2)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28421" y="2876699"/>
            <a:ext cx="4796589" cy="4840434"/>
          </a:xfrm>
          <a:custGeom>
            <a:avLst/>
            <a:gdLst/>
            <a:ahLst/>
            <a:cxnLst/>
            <a:rect r="r" b="b" t="t" l="l"/>
            <a:pathLst>
              <a:path h="4840434" w="4796589">
                <a:moveTo>
                  <a:pt x="0" y="0"/>
                </a:moveTo>
                <a:lnTo>
                  <a:pt x="4796590" y="0"/>
                </a:lnTo>
                <a:lnTo>
                  <a:pt x="4796590" y="4840434"/>
                </a:lnTo>
                <a:lnTo>
                  <a:pt x="0" y="4840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84027" y="2550523"/>
            <a:ext cx="6451180" cy="5467375"/>
          </a:xfrm>
          <a:custGeom>
            <a:avLst/>
            <a:gdLst/>
            <a:ahLst/>
            <a:cxnLst/>
            <a:rect r="r" b="b" t="t" l="l"/>
            <a:pathLst>
              <a:path h="5467375" w="6451180">
                <a:moveTo>
                  <a:pt x="0" y="0"/>
                </a:moveTo>
                <a:lnTo>
                  <a:pt x="6451180" y="0"/>
                </a:lnTo>
                <a:lnTo>
                  <a:pt x="6451180" y="5467375"/>
                </a:lnTo>
                <a:lnTo>
                  <a:pt x="0" y="5467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10742" y="2389425"/>
            <a:ext cx="163194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Wordcloud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65799" y="233882"/>
            <a:ext cx="6847433" cy="1055794"/>
            <a:chOff x="0" y="0"/>
            <a:chExt cx="1608925" cy="2480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08925" cy="248077"/>
            </a:xfrm>
            <a:custGeom>
              <a:avLst/>
              <a:gdLst/>
              <a:ahLst/>
              <a:cxnLst/>
              <a:rect r="r" b="b" t="t" l="l"/>
              <a:pathLst>
                <a:path h="248077" w="1608925">
                  <a:moveTo>
                    <a:pt x="0" y="0"/>
                  </a:moveTo>
                  <a:lnTo>
                    <a:pt x="1608925" y="0"/>
                  </a:lnTo>
                  <a:lnTo>
                    <a:pt x="1608925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08925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1883272" y="572217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RÉSULTATS QUALITATIFS (1/3)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19676" y="1743399"/>
            <a:ext cx="4680229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b="true">
                <a:solidFill>
                  <a:srgbClr val="2F5CF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Analyse thématique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5799" y="233882"/>
            <a:ext cx="6847433" cy="1055794"/>
            <a:chOff x="0" y="0"/>
            <a:chExt cx="1608925" cy="2480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8925" cy="248077"/>
            </a:xfrm>
            <a:custGeom>
              <a:avLst/>
              <a:gdLst/>
              <a:ahLst/>
              <a:cxnLst/>
              <a:rect r="r" b="b" t="t" l="l"/>
              <a:pathLst>
                <a:path h="248077" w="1608925">
                  <a:moveTo>
                    <a:pt x="0" y="0"/>
                  </a:moveTo>
                  <a:lnTo>
                    <a:pt x="1608925" y="0"/>
                  </a:lnTo>
                  <a:lnTo>
                    <a:pt x="1608925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08925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68312" y="2286478"/>
            <a:ext cx="5472458" cy="5860732"/>
          </a:xfrm>
          <a:custGeom>
            <a:avLst/>
            <a:gdLst/>
            <a:ahLst/>
            <a:cxnLst/>
            <a:rect r="r" b="b" t="t" l="l"/>
            <a:pathLst>
              <a:path h="5860732" w="5472458">
                <a:moveTo>
                  <a:pt x="0" y="0"/>
                </a:moveTo>
                <a:lnTo>
                  <a:pt x="5472459" y="0"/>
                </a:lnTo>
                <a:lnTo>
                  <a:pt x="5472459" y="5860732"/>
                </a:lnTo>
                <a:lnTo>
                  <a:pt x="0" y="5860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12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883272" y="572217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RÉSULTATS QUALITATIFS (2/3)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11897" y="3055388"/>
            <a:ext cx="7028925" cy="509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49"/>
              </a:lnSpc>
            </a:pPr>
          </a:p>
          <a:p>
            <a:pPr algn="just">
              <a:lnSpc>
                <a:spcPts val="4549"/>
              </a:lnSpc>
            </a:pPr>
          </a:p>
          <a:p>
            <a:pPr algn="just">
              <a:lnSpc>
                <a:spcPts val="4549"/>
              </a:lnSpc>
            </a:pPr>
            <a:r>
              <a:rPr lang="en-US" sz="324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   Les actions à petite échelle se relient pour créer des impacts significatifs !</a:t>
            </a:r>
          </a:p>
          <a:p>
            <a:pPr algn="just">
              <a:lnSpc>
                <a:spcPts val="4549"/>
              </a:lnSpc>
            </a:pPr>
          </a:p>
          <a:p>
            <a:pPr algn="just">
              <a:lnSpc>
                <a:spcPts val="4549"/>
              </a:lnSpc>
            </a:pPr>
          </a:p>
          <a:p>
            <a:pPr algn="just">
              <a:lnSpc>
                <a:spcPts val="4549"/>
              </a:lnSpc>
            </a:pPr>
          </a:p>
          <a:p>
            <a:pPr algn="just">
              <a:lnSpc>
                <a:spcPts val="4549"/>
              </a:lnSpc>
            </a:pPr>
          </a:p>
          <a:p>
            <a:pPr algn="just">
              <a:lnSpc>
                <a:spcPts val="4549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407007" y="4424483"/>
            <a:ext cx="609780" cy="190717"/>
          </a:xfrm>
          <a:custGeom>
            <a:avLst/>
            <a:gdLst/>
            <a:ahLst/>
            <a:cxnLst/>
            <a:rect r="r" b="b" t="t" l="l"/>
            <a:pathLst>
              <a:path h="190717" w="609780">
                <a:moveTo>
                  <a:pt x="0" y="0"/>
                </a:moveTo>
                <a:lnTo>
                  <a:pt x="609780" y="0"/>
                </a:lnTo>
                <a:lnTo>
                  <a:pt x="609780" y="190717"/>
                </a:lnTo>
                <a:lnTo>
                  <a:pt x="0" y="190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19676" y="1703177"/>
            <a:ext cx="4680229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b="true">
                <a:solidFill>
                  <a:srgbClr val="2F5CF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Analyse de réseau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5799" y="233882"/>
            <a:ext cx="6847433" cy="1055794"/>
            <a:chOff x="0" y="0"/>
            <a:chExt cx="1608925" cy="2480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8925" cy="248077"/>
            </a:xfrm>
            <a:custGeom>
              <a:avLst/>
              <a:gdLst/>
              <a:ahLst/>
              <a:cxnLst/>
              <a:rect r="r" b="b" t="t" l="l"/>
              <a:pathLst>
                <a:path h="248077" w="1608925">
                  <a:moveTo>
                    <a:pt x="0" y="0"/>
                  </a:moveTo>
                  <a:lnTo>
                    <a:pt x="1608925" y="0"/>
                  </a:lnTo>
                  <a:lnTo>
                    <a:pt x="1608925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08925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52446" y="2286478"/>
            <a:ext cx="9082873" cy="5858453"/>
          </a:xfrm>
          <a:custGeom>
            <a:avLst/>
            <a:gdLst/>
            <a:ahLst/>
            <a:cxnLst/>
            <a:rect r="r" b="b" t="t" l="l"/>
            <a:pathLst>
              <a:path h="5858453" w="9082873">
                <a:moveTo>
                  <a:pt x="0" y="0"/>
                </a:moveTo>
                <a:lnTo>
                  <a:pt x="9082872" y="0"/>
                </a:lnTo>
                <a:lnTo>
                  <a:pt x="9082872" y="5858453"/>
                </a:lnTo>
                <a:lnTo>
                  <a:pt x="0" y="5858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13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883272" y="572217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RÉSULTATS QUALITATIFS (3/3)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22779" y="4496332"/>
            <a:ext cx="6736521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   Les attitudes positives dominent mais des doutes persistent nécessitant une approche nuancée !</a:t>
            </a:r>
          </a:p>
          <a:p>
            <a:pPr algn="just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259481" y="4653163"/>
            <a:ext cx="609780" cy="190717"/>
          </a:xfrm>
          <a:custGeom>
            <a:avLst/>
            <a:gdLst/>
            <a:ahLst/>
            <a:cxnLst/>
            <a:rect r="r" b="b" t="t" l="l"/>
            <a:pathLst>
              <a:path h="190717" w="609780">
                <a:moveTo>
                  <a:pt x="0" y="0"/>
                </a:moveTo>
                <a:lnTo>
                  <a:pt x="609780" y="0"/>
                </a:lnTo>
                <a:lnTo>
                  <a:pt x="609780" y="190717"/>
                </a:lnTo>
                <a:lnTo>
                  <a:pt x="0" y="190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00619" y="1562671"/>
            <a:ext cx="4680229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b="true">
                <a:solidFill>
                  <a:srgbClr val="2F5CF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Analyse de sentiments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5799" y="233882"/>
            <a:ext cx="4606486" cy="1055794"/>
            <a:chOff x="0" y="0"/>
            <a:chExt cx="1082375" cy="2480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2375" cy="248077"/>
            </a:xfrm>
            <a:custGeom>
              <a:avLst/>
              <a:gdLst/>
              <a:ahLst/>
              <a:cxnLst/>
              <a:rect r="r" b="b" t="t" l="l"/>
              <a:pathLst>
                <a:path h="248077" w="1082375">
                  <a:moveTo>
                    <a:pt x="0" y="0"/>
                  </a:moveTo>
                  <a:lnTo>
                    <a:pt x="1082375" y="0"/>
                  </a:lnTo>
                  <a:lnTo>
                    <a:pt x="1082375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82375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14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003746" y="572217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IMPACTS OBSERVÉS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49819" y="2122682"/>
            <a:ext cx="1091956" cy="109195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4520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930858" y="2455613"/>
            <a:ext cx="10473389" cy="75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69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Augmentation des scores environnementaux après nudges</a:t>
            </a:r>
          </a:p>
          <a:p>
            <a:pPr algn="l">
              <a:lnSpc>
                <a:spcPts val="299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930858" y="5330281"/>
            <a:ext cx="8171581" cy="75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69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Réduction des coûts énergétiques</a:t>
            </a:r>
          </a:p>
          <a:p>
            <a:pPr algn="l">
              <a:lnSpc>
                <a:spcPts val="2995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930858" y="3861304"/>
            <a:ext cx="7756865" cy="75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69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Comportements employés plus écoresponsables</a:t>
            </a:r>
          </a:p>
          <a:p>
            <a:pPr algn="l">
              <a:lnSpc>
                <a:spcPts val="2995"/>
              </a:lnSpc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66000">
            <a:off x="985280" y="2429444"/>
            <a:ext cx="254989" cy="451644"/>
          </a:xfrm>
          <a:custGeom>
            <a:avLst/>
            <a:gdLst/>
            <a:ahLst/>
            <a:cxnLst/>
            <a:rect r="r" b="b" t="t" l="l"/>
            <a:pathLst>
              <a:path h="451644" w="254989">
                <a:moveTo>
                  <a:pt x="0" y="0"/>
                </a:moveTo>
                <a:lnTo>
                  <a:pt x="254989" y="0"/>
                </a:lnTo>
                <a:lnTo>
                  <a:pt x="254989" y="451644"/>
                </a:lnTo>
                <a:lnTo>
                  <a:pt x="0" y="451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7113" t="-45822" r="-58872" b="-44387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49819" y="3528374"/>
            <a:ext cx="1091956" cy="1091956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4520D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66000">
            <a:off x="985280" y="3835135"/>
            <a:ext cx="254989" cy="451644"/>
          </a:xfrm>
          <a:custGeom>
            <a:avLst/>
            <a:gdLst/>
            <a:ahLst/>
            <a:cxnLst/>
            <a:rect r="r" b="b" t="t" l="l"/>
            <a:pathLst>
              <a:path h="451644" w="254989">
                <a:moveTo>
                  <a:pt x="0" y="0"/>
                </a:moveTo>
                <a:lnTo>
                  <a:pt x="254989" y="0"/>
                </a:lnTo>
                <a:lnTo>
                  <a:pt x="254989" y="451644"/>
                </a:lnTo>
                <a:lnTo>
                  <a:pt x="0" y="451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7113" t="-45822" r="-58872" b="-44387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49819" y="4975516"/>
            <a:ext cx="1091956" cy="1091956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4520D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66000">
            <a:off x="985280" y="5282277"/>
            <a:ext cx="254989" cy="451644"/>
          </a:xfrm>
          <a:custGeom>
            <a:avLst/>
            <a:gdLst/>
            <a:ahLst/>
            <a:cxnLst/>
            <a:rect r="r" b="b" t="t" l="l"/>
            <a:pathLst>
              <a:path h="451644" w="254989">
                <a:moveTo>
                  <a:pt x="0" y="0"/>
                </a:moveTo>
                <a:lnTo>
                  <a:pt x="254989" y="0"/>
                </a:lnTo>
                <a:lnTo>
                  <a:pt x="254989" y="451644"/>
                </a:lnTo>
                <a:lnTo>
                  <a:pt x="0" y="451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7113" t="-45822" r="-58872" b="-44387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90748" y="6660806"/>
            <a:ext cx="11423279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   Green Nudges : une stratégie prometteuse pour promouvoir la durabilité en entreprise mais leur succès dépend de multiples facteurs contextuels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112774" y="6824734"/>
            <a:ext cx="609780" cy="190717"/>
          </a:xfrm>
          <a:custGeom>
            <a:avLst/>
            <a:gdLst/>
            <a:ahLst/>
            <a:cxnLst/>
            <a:rect r="r" b="b" t="t" l="l"/>
            <a:pathLst>
              <a:path h="190717" w="609780">
                <a:moveTo>
                  <a:pt x="0" y="0"/>
                </a:moveTo>
                <a:lnTo>
                  <a:pt x="609781" y="0"/>
                </a:lnTo>
                <a:lnTo>
                  <a:pt x="609781" y="190716"/>
                </a:lnTo>
                <a:lnTo>
                  <a:pt x="0" y="190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3009" y="266181"/>
            <a:ext cx="13961982" cy="5456808"/>
          </a:xfrm>
          <a:custGeom>
            <a:avLst/>
            <a:gdLst/>
            <a:ahLst/>
            <a:cxnLst/>
            <a:rect r="r" b="b" t="t" l="l"/>
            <a:pathLst>
              <a:path h="5456808" w="13961982">
                <a:moveTo>
                  <a:pt x="0" y="0"/>
                </a:moveTo>
                <a:lnTo>
                  <a:pt x="13961982" y="0"/>
                </a:lnTo>
                <a:lnTo>
                  <a:pt x="13961982" y="5456808"/>
                </a:lnTo>
                <a:lnTo>
                  <a:pt x="0" y="545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798974" y="266181"/>
            <a:ext cx="13961982" cy="5456808"/>
          </a:xfrm>
          <a:custGeom>
            <a:avLst/>
            <a:gdLst/>
            <a:ahLst/>
            <a:cxnLst/>
            <a:rect r="r" b="b" t="t" l="l"/>
            <a:pathLst>
              <a:path h="5456808" w="13961982">
                <a:moveTo>
                  <a:pt x="0" y="0"/>
                </a:moveTo>
                <a:lnTo>
                  <a:pt x="13961983" y="0"/>
                </a:lnTo>
                <a:lnTo>
                  <a:pt x="13961983" y="5456808"/>
                </a:lnTo>
                <a:lnTo>
                  <a:pt x="0" y="545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24991" y="266181"/>
            <a:ext cx="13961982" cy="5456808"/>
          </a:xfrm>
          <a:custGeom>
            <a:avLst/>
            <a:gdLst/>
            <a:ahLst/>
            <a:cxnLst/>
            <a:rect r="r" b="b" t="t" l="l"/>
            <a:pathLst>
              <a:path h="5456808" w="13961982">
                <a:moveTo>
                  <a:pt x="0" y="0"/>
                </a:moveTo>
                <a:lnTo>
                  <a:pt x="13961983" y="0"/>
                </a:lnTo>
                <a:lnTo>
                  <a:pt x="13961983" y="5456808"/>
                </a:lnTo>
                <a:lnTo>
                  <a:pt x="0" y="545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331571" y="5496739"/>
            <a:ext cx="20951142" cy="3761561"/>
            <a:chOff x="0" y="0"/>
            <a:chExt cx="5517996" cy="9906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17996" cy="990699"/>
            </a:xfrm>
            <a:custGeom>
              <a:avLst/>
              <a:gdLst/>
              <a:ahLst/>
              <a:cxnLst/>
              <a:rect r="r" b="b" t="t" l="l"/>
              <a:pathLst>
                <a:path h="990699" w="5517996">
                  <a:moveTo>
                    <a:pt x="0" y="0"/>
                  </a:moveTo>
                  <a:lnTo>
                    <a:pt x="5517996" y="0"/>
                  </a:lnTo>
                  <a:lnTo>
                    <a:pt x="5517996" y="990699"/>
                  </a:lnTo>
                  <a:lnTo>
                    <a:pt x="0" y="990699"/>
                  </a:lnTo>
                  <a:close/>
                </a:path>
              </a:pathLst>
            </a:custGeom>
            <a:solidFill>
              <a:srgbClr val="6094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17996" cy="1028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94173" y="6142395"/>
            <a:ext cx="15899655" cy="147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b="true" sz="10299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3. DISCUSSIONS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15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5799" y="233882"/>
            <a:ext cx="8337015" cy="1055794"/>
            <a:chOff x="0" y="0"/>
            <a:chExt cx="1958928" cy="2480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8928" cy="248077"/>
            </a:xfrm>
            <a:custGeom>
              <a:avLst/>
              <a:gdLst/>
              <a:ahLst/>
              <a:cxnLst/>
              <a:rect r="r" b="b" t="t" l="l"/>
              <a:pathLst>
                <a:path h="248077" w="1958928">
                  <a:moveTo>
                    <a:pt x="0" y="0"/>
                  </a:moveTo>
                  <a:lnTo>
                    <a:pt x="1958928" y="0"/>
                  </a:lnTo>
                  <a:lnTo>
                    <a:pt x="1958928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58928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4278368" y="1822808"/>
          <a:ext cx="9731264" cy="5960440"/>
        </p:xfrm>
        <a:graphic>
          <a:graphicData uri="http://schemas.openxmlformats.org/drawingml/2006/table">
            <a:tbl>
              <a:tblPr/>
              <a:tblGrid>
                <a:gridCol w="4960546"/>
                <a:gridCol w="4770718"/>
              </a:tblGrid>
              <a:tr h="12807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Similitudes avec la littérature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Différences observées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81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Green Nudges favorisent des comportements écologiques sans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  contraintes lourdes, en ligne avec les recherches de Thaler et Sustein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Moins d’efficacité des nudges sociaux dans notre étude, contrairement à certaines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  études existentes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15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Les incitations financières montrent une efficacité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  significative, confirmant leur travaux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=&gt; </a:t>
                      </a: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Possible influence de facteurs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  culturels ou organisationnels spécifiques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16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138482" y="572217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COMPARAISON AVEC LA LITTERATURE 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5799" y="233882"/>
            <a:ext cx="5033043" cy="1055794"/>
            <a:chOff x="0" y="0"/>
            <a:chExt cx="1182602" cy="2480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2602" cy="248077"/>
            </a:xfrm>
            <a:custGeom>
              <a:avLst/>
              <a:gdLst/>
              <a:ahLst/>
              <a:cxnLst/>
              <a:rect r="r" b="b" t="t" l="l"/>
              <a:pathLst>
                <a:path h="248077" w="1182602">
                  <a:moveTo>
                    <a:pt x="0" y="0"/>
                  </a:moveTo>
                  <a:lnTo>
                    <a:pt x="1182602" y="0"/>
                  </a:lnTo>
                  <a:lnTo>
                    <a:pt x="1182602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82602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17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835212" y="572217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FACTEURS DE SUCCÈS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93999" y="2324578"/>
            <a:ext cx="11151739" cy="120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3"/>
              </a:lnSpc>
            </a:pPr>
            <a:r>
              <a:rPr lang="en-US" sz="4300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Soutien de la direction et budget dédié :</a:t>
            </a:r>
          </a:p>
          <a:p>
            <a:pPr algn="l">
              <a:lnSpc>
                <a:spcPts val="477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931551" y="3309153"/>
            <a:ext cx="7993736" cy="113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269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Les entreprises avec un budget environnemental voient de meilleurs résultats</a:t>
            </a:r>
          </a:p>
          <a:p>
            <a:pPr algn="l">
              <a:lnSpc>
                <a:spcPts val="2994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66000">
            <a:off x="1198311" y="3498253"/>
            <a:ext cx="254974" cy="451617"/>
          </a:xfrm>
          <a:custGeom>
            <a:avLst/>
            <a:gdLst/>
            <a:ahLst/>
            <a:cxnLst/>
            <a:rect r="r" b="b" t="t" l="l"/>
            <a:pathLst>
              <a:path h="451617" w="254974">
                <a:moveTo>
                  <a:pt x="0" y="0"/>
                </a:moveTo>
                <a:lnTo>
                  <a:pt x="254974" y="0"/>
                </a:lnTo>
                <a:lnTo>
                  <a:pt x="254974" y="451617"/>
                </a:lnTo>
                <a:lnTo>
                  <a:pt x="0" y="451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7113" t="-45822" r="-58872" b="-44387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93999" y="5398057"/>
            <a:ext cx="8614386" cy="120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3"/>
              </a:lnSpc>
            </a:pPr>
            <a:r>
              <a:rPr lang="en-US" sz="4300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Engagement des employés :</a:t>
            </a:r>
          </a:p>
          <a:p>
            <a:pPr algn="l">
              <a:lnSpc>
                <a:spcPts val="477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856557" y="6314913"/>
            <a:ext cx="6088185" cy="151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269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Un personnel sensibilisé et motivé est essentiel pour l’efficacité des Green Nudges</a:t>
            </a:r>
          </a:p>
          <a:p>
            <a:pPr algn="l">
              <a:lnSpc>
                <a:spcPts val="2994"/>
              </a:lnSpc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66000">
            <a:off x="1198311" y="6604449"/>
            <a:ext cx="254974" cy="451617"/>
          </a:xfrm>
          <a:custGeom>
            <a:avLst/>
            <a:gdLst/>
            <a:ahLst/>
            <a:cxnLst/>
            <a:rect r="r" b="b" t="t" l="l"/>
            <a:pathLst>
              <a:path h="451617" w="254974">
                <a:moveTo>
                  <a:pt x="0" y="0"/>
                </a:moveTo>
                <a:lnTo>
                  <a:pt x="254974" y="0"/>
                </a:lnTo>
                <a:lnTo>
                  <a:pt x="254974" y="451617"/>
                </a:lnTo>
                <a:lnTo>
                  <a:pt x="0" y="451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7113" t="-45822" r="-58872" b="-44387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5799" y="233882"/>
            <a:ext cx="7284848" cy="1055794"/>
            <a:chOff x="0" y="0"/>
            <a:chExt cx="1711703" cy="2480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1703" cy="248077"/>
            </a:xfrm>
            <a:custGeom>
              <a:avLst/>
              <a:gdLst/>
              <a:ahLst/>
              <a:cxnLst/>
              <a:rect r="r" b="b" t="t" l="l"/>
              <a:pathLst>
                <a:path h="248077" w="1711703">
                  <a:moveTo>
                    <a:pt x="0" y="0"/>
                  </a:moveTo>
                  <a:lnTo>
                    <a:pt x="1711703" y="0"/>
                  </a:lnTo>
                  <a:lnTo>
                    <a:pt x="1711703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11703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18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754953" y="582901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OBSTACLES À L’IMPLÉMENTATION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37028" y="2196075"/>
            <a:ext cx="9209939" cy="125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4475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Principaux obstacles identifiés :</a:t>
            </a:r>
          </a:p>
          <a:p>
            <a:pPr algn="l">
              <a:lnSpc>
                <a:spcPts val="496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608807" y="3508464"/>
            <a:ext cx="9378034" cy="8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915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Manque de sensibilisation et résistance au changement</a:t>
            </a:r>
          </a:p>
          <a:p>
            <a:pPr algn="l">
              <a:lnSpc>
                <a:spcPts val="3235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66000">
            <a:off x="845691" y="3482393"/>
            <a:ext cx="265363" cy="470018"/>
          </a:xfrm>
          <a:custGeom>
            <a:avLst/>
            <a:gdLst/>
            <a:ahLst/>
            <a:cxnLst/>
            <a:rect r="r" b="b" t="t" l="l"/>
            <a:pathLst>
              <a:path h="470018" w="265363">
                <a:moveTo>
                  <a:pt x="0" y="0"/>
                </a:moveTo>
                <a:lnTo>
                  <a:pt x="265363" y="0"/>
                </a:lnTo>
                <a:lnTo>
                  <a:pt x="265363" y="470017"/>
                </a:lnTo>
                <a:lnTo>
                  <a:pt x="0" y="4700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7113" t="-45822" r="-58872" b="-44387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08807" y="5020769"/>
            <a:ext cx="11321522" cy="8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915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Perception des nudges comme des manipulations ou contraintes</a:t>
            </a:r>
          </a:p>
          <a:p>
            <a:pPr algn="l">
              <a:lnSpc>
                <a:spcPts val="3235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66000">
            <a:off x="845691" y="4994697"/>
            <a:ext cx="265363" cy="470018"/>
          </a:xfrm>
          <a:custGeom>
            <a:avLst/>
            <a:gdLst/>
            <a:ahLst/>
            <a:cxnLst/>
            <a:rect r="r" b="b" t="t" l="l"/>
            <a:pathLst>
              <a:path h="470018" w="265363">
                <a:moveTo>
                  <a:pt x="0" y="0"/>
                </a:moveTo>
                <a:lnTo>
                  <a:pt x="265363" y="0"/>
                </a:lnTo>
                <a:lnTo>
                  <a:pt x="265363" y="470018"/>
                </a:lnTo>
                <a:lnTo>
                  <a:pt x="0" y="470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7113" t="-45822" r="-58872" b="-44387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08807" y="6627956"/>
            <a:ext cx="9792802" cy="82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915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Absence de suivi et évaluation des impacts</a:t>
            </a:r>
          </a:p>
          <a:p>
            <a:pPr algn="l">
              <a:lnSpc>
                <a:spcPts val="3235"/>
              </a:lnSpc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66000">
            <a:off x="845691" y="6601884"/>
            <a:ext cx="265363" cy="470018"/>
          </a:xfrm>
          <a:custGeom>
            <a:avLst/>
            <a:gdLst/>
            <a:ahLst/>
            <a:cxnLst/>
            <a:rect r="r" b="b" t="t" l="l"/>
            <a:pathLst>
              <a:path h="470018" w="265363">
                <a:moveTo>
                  <a:pt x="0" y="0"/>
                </a:moveTo>
                <a:lnTo>
                  <a:pt x="265363" y="0"/>
                </a:lnTo>
                <a:lnTo>
                  <a:pt x="265363" y="470018"/>
                </a:lnTo>
                <a:lnTo>
                  <a:pt x="0" y="470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87113" t="-45822" r="-58872" b="-44387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36683" y="1138363"/>
            <a:ext cx="6751317" cy="6692243"/>
          </a:xfrm>
          <a:custGeom>
            <a:avLst/>
            <a:gdLst/>
            <a:ahLst/>
            <a:cxnLst/>
            <a:rect r="r" b="b" t="t" l="l"/>
            <a:pathLst>
              <a:path h="6692243" w="6751317">
                <a:moveTo>
                  <a:pt x="0" y="0"/>
                </a:moveTo>
                <a:lnTo>
                  <a:pt x="6751317" y="0"/>
                </a:lnTo>
                <a:lnTo>
                  <a:pt x="6751317" y="6692243"/>
                </a:lnTo>
                <a:lnTo>
                  <a:pt x="0" y="6692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0387439" y="1162316"/>
            <a:ext cx="1064506" cy="562858"/>
          </a:xfrm>
          <a:custGeom>
            <a:avLst/>
            <a:gdLst/>
            <a:ahLst/>
            <a:cxnLst/>
            <a:rect r="r" b="b" t="t" l="l"/>
            <a:pathLst>
              <a:path h="562858" w="1064506">
                <a:moveTo>
                  <a:pt x="0" y="0"/>
                </a:moveTo>
                <a:lnTo>
                  <a:pt x="1064506" y="0"/>
                </a:lnTo>
                <a:lnTo>
                  <a:pt x="1064506" y="562858"/>
                </a:lnTo>
                <a:lnTo>
                  <a:pt x="0" y="562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79951" y="8615890"/>
            <a:ext cx="5279349" cy="32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9338" y="2033148"/>
            <a:ext cx="9274001" cy="208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b="true" sz="7700">
                <a:solidFill>
                  <a:srgbClr val="60941A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QUESTION DE RECHERCHE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9338" y="4624298"/>
            <a:ext cx="9443477" cy="215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true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En quoi l’intégration du Green Nudge dans les entreprises contribue-t-elle à la promotion de comportements écologiques durables et à la gestion des risques environnementaux ?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748939" y="558077"/>
            <a:ext cx="949914" cy="1054172"/>
          </a:xfrm>
          <a:custGeom>
            <a:avLst/>
            <a:gdLst/>
            <a:ahLst/>
            <a:cxnLst/>
            <a:rect r="r" b="b" t="t" l="l"/>
            <a:pathLst>
              <a:path h="1054172" w="949914">
                <a:moveTo>
                  <a:pt x="0" y="0"/>
                </a:moveTo>
                <a:lnTo>
                  <a:pt x="949913" y="0"/>
                </a:lnTo>
                <a:lnTo>
                  <a:pt x="949913" y="1054172"/>
                </a:lnTo>
                <a:lnTo>
                  <a:pt x="0" y="1054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0557" t="-172272" r="-15832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1236221" y="7204710"/>
            <a:ext cx="421113" cy="1054172"/>
          </a:xfrm>
          <a:custGeom>
            <a:avLst/>
            <a:gdLst/>
            <a:ahLst/>
            <a:cxnLst/>
            <a:rect r="r" b="b" t="t" l="l"/>
            <a:pathLst>
              <a:path h="1054172" w="421113">
                <a:moveTo>
                  <a:pt x="0" y="0"/>
                </a:moveTo>
                <a:lnTo>
                  <a:pt x="421114" y="0"/>
                </a:lnTo>
                <a:lnTo>
                  <a:pt x="421114" y="1054172"/>
                </a:lnTo>
                <a:lnTo>
                  <a:pt x="0" y="1054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72272" r="-641856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17061"/>
            <a:ext cx="5956730" cy="5770582"/>
          </a:xfrm>
          <a:custGeom>
            <a:avLst/>
            <a:gdLst/>
            <a:ahLst/>
            <a:cxnLst/>
            <a:rect r="r" b="b" t="t" l="l"/>
            <a:pathLst>
              <a:path h="5770582" w="5956730">
                <a:moveTo>
                  <a:pt x="0" y="0"/>
                </a:moveTo>
                <a:lnTo>
                  <a:pt x="5956730" y="0"/>
                </a:lnTo>
                <a:lnTo>
                  <a:pt x="5956730" y="5770582"/>
                </a:lnTo>
                <a:lnTo>
                  <a:pt x="0" y="5770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29578" y="770790"/>
            <a:ext cx="9700746" cy="131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true">
                <a:solidFill>
                  <a:srgbClr val="60941A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SYNTHÈSE DES PRINCIPALES CONCLUSIONS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17034126" y="2167885"/>
            <a:ext cx="1064506" cy="562858"/>
          </a:xfrm>
          <a:custGeom>
            <a:avLst/>
            <a:gdLst/>
            <a:ahLst/>
            <a:cxnLst/>
            <a:rect r="r" b="b" t="t" l="l"/>
            <a:pathLst>
              <a:path h="562858" w="1064506">
                <a:moveTo>
                  <a:pt x="0" y="0"/>
                </a:moveTo>
                <a:lnTo>
                  <a:pt x="1064506" y="0"/>
                </a:lnTo>
                <a:lnTo>
                  <a:pt x="1064506" y="562858"/>
                </a:lnTo>
                <a:lnTo>
                  <a:pt x="0" y="562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3158" y="481948"/>
            <a:ext cx="2278518" cy="2870225"/>
          </a:xfrm>
          <a:custGeom>
            <a:avLst/>
            <a:gdLst/>
            <a:ahLst/>
            <a:cxnLst/>
            <a:rect r="r" b="b" t="t" l="l"/>
            <a:pathLst>
              <a:path h="2870225" w="2278518">
                <a:moveTo>
                  <a:pt x="0" y="0"/>
                </a:moveTo>
                <a:lnTo>
                  <a:pt x="2278519" y="0"/>
                </a:lnTo>
                <a:lnTo>
                  <a:pt x="2278519" y="2870225"/>
                </a:lnTo>
                <a:lnTo>
                  <a:pt x="0" y="2870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5247" y="4610047"/>
            <a:ext cx="533453" cy="533453"/>
          </a:xfrm>
          <a:custGeom>
            <a:avLst/>
            <a:gdLst/>
            <a:ahLst/>
            <a:cxnLst/>
            <a:rect r="r" b="b" t="t" l="l"/>
            <a:pathLst>
              <a:path h="533453" w="533453">
                <a:moveTo>
                  <a:pt x="0" y="0"/>
                </a:moveTo>
                <a:lnTo>
                  <a:pt x="533453" y="0"/>
                </a:lnTo>
                <a:lnTo>
                  <a:pt x="533453" y="533453"/>
                </a:lnTo>
                <a:lnTo>
                  <a:pt x="0" y="533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252172" y="1028700"/>
            <a:ext cx="768154" cy="76815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4800" y="2708599"/>
            <a:ext cx="1283239" cy="1283239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094800" y="3126654"/>
            <a:ext cx="1283239" cy="54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b="true" sz="4227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17761" y="2860389"/>
            <a:ext cx="6596479" cy="119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13" b="true">
                <a:solidFill>
                  <a:srgbClr val="14141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Les Green Nudges encouragent efficacement les comportements écologiques en entreprise</a:t>
            </a:r>
          </a:p>
          <a:p>
            <a:pPr algn="l">
              <a:lnSpc>
                <a:spcPts val="3192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8094800" y="4360014"/>
            <a:ext cx="1283239" cy="1283239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094800" y="4778069"/>
            <a:ext cx="1283239" cy="54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b="true" sz="4227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17761" y="4537086"/>
            <a:ext cx="6403313" cy="119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13" b="true">
                <a:solidFill>
                  <a:srgbClr val="14141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Impact positif démontré sur les scores environnementaux et le comportement des employés</a:t>
            </a:r>
          </a:p>
          <a:p>
            <a:pPr algn="l">
              <a:lnSpc>
                <a:spcPts val="3192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8094800" y="6011428"/>
            <a:ext cx="1283239" cy="1283239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094800" y="6429483"/>
            <a:ext cx="1283239" cy="54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b="true" sz="4227">
                <a:solidFill>
                  <a:srgbClr val="FFFFFF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17761" y="6103081"/>
            <a:ext cx="6403313" cy="119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113" b="true">
                <a:solidFill>
                  <a:srgbClr val="141414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L’efficacité varie selon le type de nudge et le contexte de mise en œuvre</a:t>
            </a:r>
          </a:p>
          <a:p>
            <a:pPr algn="l">
              <a:lnSpc>
                <a:spcPts val="3192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4094745" y="2140024"/>
          <a:ext cx="10098510" cy="5801671"/>
        </p:xfrm>
        <a:graphic>
          <a:graphicData uri="http://schemas.openxmlformats.org/drawingml/2006/table">
            <a:tbl>
              <a:tblPr/>
              <a:tblGrid>
                <a:gridCol w="5049255"/>
                <a:gridCol w="5049255"/>
              </a:tblGrid>
              <a:tr h="1132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Pour les entreprises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Pour les décideurs publics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Intégrer les Green Nudges dans les stratégies RSE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Promouvoir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  l’adoption des Green Nudges à travers des politiques incitatives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0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Importance du soutien de la direction et de l’engagement des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  employés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Fournir des exemples concrets de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  bonnes pratiques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51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Adapter les nudges au contexte spécifique de l’entreprise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Soutenir la recherche et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sario Bold"/>
                          <a:ea typeface="Rosario Bold"/>
                          <a:cs typeface="Rosario Bold"/>
                          <a:sym typeface="Rosario Bold"/>
                        </a:rPr>
                        <a:t>  l’innovation dans ce domaine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735051" y="655358"/>
            <a:ext cx="17552949" cy="11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60941A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IMPLICATIONS MANÉGÉRIALES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52180" y="1420224"/>
            <a:ext cx="3672976" cy="6457981"/>
          </a:xfrm>
          <a:custGeom>
            <a:avLst/>
            <a:gdLst/>
            <a:ahLst/>
            <a:cxnLst/>
            <a:rect r="r" b="b" t="t" l="l"/>
            <a:pathLst>
              <a:path h="6457981" w="3672976">
                <a:moveTo>
                  <a:pt x="0" y="0"/>
                </a:moveTo>
                <a:lnTo>
                  <a:pt x="3672977" y="0"/>
                </a:lnTo>
                <a:lnTo>
                  <a:pt x="3672977" y="6457980"/>
                </a:lnTo>
                <a:lnTo>
                  <a:pt x="0" y="6457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323688" y="1153497"/>
            <a:ext cx="533453" cy="533453"/>
          </a:xfrm>
          <a:custGeom>
            <a:avLst/>
            <a:gdLst/>
            <a:ahLst/>
            <a:cxnLst/>
            <a:rect r="r" b="b" t="t" l="l"/>
            <a:pathLst>
              <a:path h="533453" w="533453">
                <a:moveTo>
                  <a:pt x="0" y="0"/>
                </a:moveTo>
                <a:lnTo>
                  <a:pt x="533454" y="0"/>
                </a:lnTo>
                <a:lnTo>
                  <a:pt x="533454" y="533453"/>
                </a:lnTo>
                <a:lnTo>
                  <a:pt x="0" y="533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285898" y="756411"/>
            <a:ext cx="2278518" cy="2870225"/>
          </a:xfrm>
          <a:custGeom>
            <a:avLst/>
            <a:gdLst/>
            <a:ahLst/>
            <a:cxnLst/>
            <a:rect r="r" b="b" t="t" l="l"/>
            <a:pathLst>
              <a:path h="2870225" w="2278518">
                <a:moveTo>
                  <a:pt x="2278518" y="0"/>
                </a:moveTo>
                <a:lnTo>
                  <a:pt x="0" y="0"/>
                </a:lnTo>
                <a:lnTo>
                  <a:pt x="0" y="2870225"/>
                </a:lnTo>
                <a:lnTo>
                  <a:pt x="2278518" y="2870225"/>
                </a:lnTo>
                <a:lnTo>
                  <a:pt x="22785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3710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96262" y="5143500"/>
            <a:ext cx="768154" cy="7681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22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5096" y="547497"/>
            <a:ext cx="11294855" cy="208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60941A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PERSPECTIVES DE RECHERCHES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26278" y="3364182"/>
            <a:ext cx="1091956" cy="109195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4520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907316" y="3570578"/>
            <a:ext cx="10473389" cy="111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69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Évaluer l’impact des Green Nudges dans différents contextes culturels et économiques</a:t>
            </a:r>
          </a:p>
          <a:p>
            <a:pPr algn="l">
              <a:lnSpc>
                <a:spcPts val="299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907316" y="6553567"/>
            <a:ext cx="8171581" cy="113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69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Exploration de nouveaux leviers pour maximiser l’efficacité des nudges</a:t>
            </a:r>
          </a:p>
          <a:p>
            <a:pPr algn="l">
              <a:lnSpc>
                <a:spcPts val="299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907316" y="5084591"/>
            <a:ext cx="7756865" cy="113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698" b="true">
                <a:solidFill>
                  <a:srgbClr val="48730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Études longitudinales pour mesurer l’impact à long terme</a:t>
            </a:r>
          </a:p>
          <a:p>
            <a:pPr algn="l">
              <a:lnSpc>
                <a:spcPts val="2995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66000">
            <a:off x="961738" y="3670943"/>
            <a:ext cx="254989" cy="451644"/>
          </a:xfrm>
          <a:custGeom>
            <a:avLst/>
            <a:gdLst/>
            <a:ahLst/>
            <a:cxnLst/>
            <a:rect r="r" b="b" t="t" l="l"/>
            <a:pathLst>
              <a:path h="451644" w="254989">
                <a:moveTo>
                  <a:pt x="0" y="0"/>
                </a:moveTo>
                <a:lnTo>
                  <a:pt x="254990" y="0"/>
                </a:lnTo>
                <a:lnTo>
                  <a:pt x="254990" y="451644"/>
                </a:lnTo>
                <a:lnTo>
                  <a:pt x="0" y="451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87113" t="-45822" r="-58872" b="-44387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526278" y="4868224"/>
            <a:ext cx="1091956" cy="1091956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4520D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66000">
            <a:off x="961738" y="5174986"/>
            <a:ext cx="254989" cy="451644"/>
          </a:xfrm>
          <a:custGeom>
            <a:avLst/>
            <a:gdLst/>
            <a:ahLst/>
            <a:cxnLst/>
            <a:rect r="r" b="b" t="t" l="l"/>
            <a:pathLst>
              <a:path h="451644" w="254989">
                <a:moveTo>
                  <a:pt x="0" y="0"/>
                </a:moveTo>
                <a:lnTo>
                  <a:pt x="254990" y="0"/>
                </a:lnTo>
                <a:lnTo>
                  <a:pt x="254990" y="451644"/>
                </a:lnTo>
                <a:lnTo>
                  <a:pt x="0" y="451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87113" t="-45822" r="-58872" b="-44387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526278" y="6390480"/>
            <a:ext cx="1091956" cy="1091956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4520D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66000">
            <a:off x="961738" y="6697241"/>
            <a:ext cx="254989" cy="451644"/>
          </a:xfrm>
          <a:custGeom>
            <a:avLst/>
            <a:gdLst/>
            <a:ahLst/>
            <a:cxnLst/>
            <a:rect r="r" b="b" t="t" l="l"/>
            <a:pathLst>
              <a:path h="451644" w="254989">
                <a:moveTo>
                  <a:pt x="0" y="0"/>
                </a:moveTo>
                <a:lnTo>
                  <a:pt x="254990" y="0"/>
                </a:lnTo>
                <a:lnTo>
                  <a:pt x="254990" y="451644"/>
                </a:lnTo>
                <a:lnTo>
                  <a:pt x="0" y="451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87113" t="-45822" r="-58872" b="-44387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2278518" cy="2870225"/>
          </a:xfrm>
          <a:custGeom>
            <a:avLst/>
            <a:gdLst/>
            <a:ahLst/>
            <a:cxnLst/>
            <a:rect r="r" b="b" t="t" l="l"/>
            <a:pathLst>
              <a:path h="2870225" w="2278518">
                <a:moveTo>
                  <a:pt x="0" y="0"/>
                </a:moveTo>
                <a:lnTo>
                  <a:pt x="2278518" y="0"/>
                </a:lnTo>
                <a:lnTo>
                  <a:pt x="2278518" y="2870225"/>
                </a:lnTo>
                <a:lnTo>
                  <a:pt x="0" y="2870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980782" y="1028700"/>
            <a:ext cx="2278518" cy="2870225"/>
          </a:xfrm>
          <a:custGeom>
            <a:avLst/>
            <a:gdLst/>
            <a:ahLst/>
            <a:cxnLst/>
            <a:rect r="r" b="b" t="t" l="l"/>
            <a:pathLst>
              <a:path h="2870225" w="2278518">
                <a:moveTo>
                  <a:pt x="2278518" y="0"/>
                </a:moveTo>
                <a:lnTo>
                  <a:pt x="0" y="0"/>
                </a:lnTo>
                <a:lnTo>
                  <a:pt x="0" y="2870225"/>
                </a:lnTo>
                <a:lnTo>
                  <a:pt x="2278518" y="2870225"/>
                </a:lnTo>
                <a:lnTo>
                  <a:pt x="22785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710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7543" y="6726440"/>
            <a:ext cx="768154" cy="76815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107419" y="6726440"/>
            <a:ext cx="768154" cy="76815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44242" y="5029913"/>
            <a:ext cx="371455" cy="371455"/>
          </a:xfrm>
          <a:custGeom>
            <a:avLst/>
            <a:gdLst/>
            <a:ahLst/>
            <a:cxnLst/>
            <a:rect r="r" b="b" t="t" l="l"/>
            <a:pathLst>
              <a:path h="371455" w="371455">
                <a:moveTo>
                  <a:pt x="0" y="0"/>
                </a:moveTo>
                <a:lnTo>
                  <a:pt x="371454" y="0"/>
                </a:lnTo>
                <a:lnTo>
                  <a:pt x="371454" y="371454"/>
                </a:lnTo>
                <a:lnTo>
                  <a:pt x="0" y="371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20041" y="5029913"/>
            <a:ext cx="371455" cy="371455"/>
          </a:xfrm>
          <a:custGeom>
            <a:avLst/>
            <a:gdLst/>
            <a:ahLst/>
            <a:cxnLst/>
            <a:rect r="r" b="b" t="t" l="l"/>
            <a:pathLst>
              <a:path h="371455" w="371455">
                <a:moveTo>
                  <a:pt x="0" y="0"/>
                </a:moveTo>
                <a:lnTo>
                  <a:pt x="371454" y="0"/>
                </a:lnTo>
                <a:lnTo>
                  <a:pt x="371454" y="371454"/>
                </a:lnTo>
                <a:lnTo>
                  <a:pt x="0" y="371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504779" y="1266929"/>
            <a:ext cx="9611958" cy="4749909"/>
          </a:xfrm>
          <a:custGeom>
            <a:avLst/>
            <a:gdLst/>
            <a:ahLst/>
            <a:cxnLst/>
            <a:rect r="r" b="b" t="t" l="l"/>
            <a:pathLst>
              <a:path h="4749909" w="9611958">
                <a:moveTo>
                  <a:pt x="0" y="0"/>
                </a:moveTo>
                <a:lnTo>
                  <a:pt x="9611958" y="0"/>
                </a:lnTo>
                <a:lnTo>
                  <a:pt x="9611958" y="4749910"/>
                </a:lnTo>
                <a:lnTo>
                  <a:pt x="0" y="4749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3928939" y="5965843"/>
            <a:ext cx="10425681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b="true" sz="12000">
                <a:solidFill>
                  <a:srgbClr val="60941A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MERCI !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69647" y="8316381"/>
            <a:ext cx="15635755" cy="941919"/>
            <a:chOff x="0" y="0"/>
            <a:chExt cx="4118059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8059" cy="248077"/>
            </a:xfrm>
            <a:custGeom>
              <a:avLst/>
              <a:gdLst/>
              <a:ahLst/>
              <a:cxnLst/>
              <a:rect r="r" b="b" t="t" l="l"/>
              <a:pathLst>
                <a:path h="248077" w="4118059">
                  <a:moveTo>
                    <a:pt x="0" y="0"/>
                  </a:moveTo>
                  <a:lnTo>
                    <a:pt x="4118059" y="0"/>
                  </a:lnTo>
                  <a:lnTo>
                    <a:pt x="4118059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18059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979951" y="8615890"/>
            <a:ext cx="5279349" cy="32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541656" y="0"/>
            <a:ext cx="427990" cy="11210888"/>
            <a:chOff x="0" y="0"/>
            <a:chExt cx="112722" cy="29526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722" cy="2952662"/>
            </a:xfrm>
            <a:custGeom>
              <a:avLst/>
              <a:gdLst/>
              <a:ahLst/>
              <a:cxnLst/>
              <a:rect r="r" b="b" t="t" l="l"/>
              <a:pathLst>
                <a:path h="2952662" w="112722">
                  <a:moveTo>
                    <a:pt x="0" y="0"/>
                  </a:moveTo>
                  <a:lnTo>
                    <a:pt x="112722" y="0"/>
                  </a:lnTo>
                  <a:lnTo>
                    <a:pt x="112722" y="2952662"/>
                  </a:lnTo>
                  <a:lnTo>
                    <a:pt x="0" y="2952662"/>
                  </a:lnTo>
                  <a:close/>
                </a:path>
              </a:pathLst>
            </a:custGeom>
            <a:solidFill>
              <a:srgbClr val="7DC11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2722" cy="2990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13158" y="481948"/>
            <a:ext cx="3666113" cy="3368242"/>
          </a:xfrm>
          <a:custGeom>
            <a:avLst/>
            <a:gdLst/>
            <a:ahLst/>
            <a:cxnLst/>
            <a:rect r="r" b="b" t="t" l="l"/>
            <a:pathLst>
              <a:path h="3368242" w="3666113">
                <a:moveTo>
                  <a:pt x="0" y="0"/>
                </a:moveTo>
                <a:lnTo>
                  <a:pt x="3666114" y="0"/>
                </a:lnTo>
                <a:lnTo>
                  <a:pt x="3666114" y="3368242"/>
                </a:lnTo>
                <a:lnTo>
                  <a:pt x="0" y="336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73128" y="3583463"/>
            <a:ext cx="533453" cy="533453"/>
          </a:xfrm>
          <a:custGeom>
            <a:avLst/>
            <a:gdLst/>
            <a:ahLst/>
            <a:cxnLst/>
            <a:rect r="r" b="b" t="t" l="l"/>
            <a:pathLst>
              <a:path h="533453" w="533453">
                <a:moveTo>
                  <a:pt x="0" y="0"/>
                </a:moveTo>
                <a:lnTo>
                  <a:pt x="533453" y="0"/>
                </a:lnTo>
                <a:lnTo>
                  <a:pt x="533453" y="533454"/>
                </a:lnTo>
                <a:lnTo>
                  <a:pt x="0" y="53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28414" y="1085850"/>
            <a:ext cx="11530886" cy="11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60941A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ANNONCE DU PLAN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4339606" y="4279768"/>
            <a:ext cx="19318778" cy="6823627"/>
          </a:xfrm>
          <a:custGeom>
            <a:avLst/>
            <a:gdLst/>
            <a:ahLst/>
            <a:cxnLst/>
            <a:rect r="r" b="b" t="t" l="l"/>
            <a:pathLst>
              <a:path h="6823627" w="19318778">
                <a:moveTo>
                  <a:pt x="0" y="0"/>
                </a:moveTo>
                <a:lnTo>
                  <a:pt x="19318778" y="0"/>
                </a:lnTo>
                <a:lnTo>
                  <a:pt x="19318778" y="6823626"/>
                </a:lnTo>
                <a:lnTo>
                  <a:pt x="0" y="6823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651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6867990" y="977146"/>
            <a:ext cx="1064506" cy="562858"/>
          </a:xfrm>
          <a:custGeom>
            <a:avLst/>
            <a:gdLst/>
            <a:ahLst/>
            <a:cxnLst/>
            <a:rect r="r" b="b" t="t" l="l"/>
            <a:pathLst>
              <a:path h="562858" w="1064506">
                <a:moveTo>
                  <a:pt x="0" y="0"/>
                </a:moveTo>
                <a:lnTo>
                  <a:pt x="1064507" y="0"/>
                </a:lnTo>
                <a:lnTo>
                  <a:pt x="1064507" y="562857"/>
                </a:lnTo>
                <a:lnTo>
                  <a:pt x="0" y="562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735262" y="3089782"/>
            <a:ext cx="7459786" cy="941919"/>
            <a:chOff x="0" y="0"/>
            <a:chExt cx="1964717" cy="2480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64717" cy="248077"/>
            </a:xfrm>
            <a:custGeom>
              <a:avLst/>
              <a:gdLst/>
              <a:ahLst/>
              <a:cxnLst/>
              <a:rect r="r" b="b" t="t" l="l"/>
              <a:pathLst>
                <a:path h="248077" w="1964717">
                  <a:moveTo>
                    <a:pt x="0" y="0"/>
                  </a:moveTo>
                  <a:lnTo>
                    <a:pt x="1964717" y="0"/>
                  </a:lnTo>
                  <a:lnTo>
                    <a:pt x="196471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96471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735262" y="5508098"/>
            <a:ext cx="7459786" cy="941919"/>
            <a:chOff x="0" y="0"/>
            <a:chExt cx="1964717" cy="2480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64717" cy="248077"/>
            </a:xfrm>
            <a:custGeom>
              <a:avLst/>
              <a:gdLst/>
              <a:ahLst/>
              <a:cxnLst/>
              <a:rect r="r" b="b" t="t" l="l"/>
              <a:pathLst>
                <a:path h="248077" w="1964717">
                  <a:moveTo>
                    <a:pt x="0" y="0"/>
                  </a:moveTo>
                  <a:lnTo>
                    <a:pt x="1964717" y="0"/>
                  </a:lnTo>
                  <a:lnTo>
                    <a:pt x="196471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96471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735262" y="4299479"/>
            <a:ext cx="7459786" cy="941919"/>
            <a:chOff x="0" y="0"/>
            <a:chExt cx="1964717" cy="2480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64717" cy="248077"/>
            </a:xfrm>
            <a:custGeom>
              <a:avLst/>
              <a:gdLst/>
              <a:ahLst/>
              <a:cxnLst/>
              <a:rect r="r" b="b" t="t" l="l"/>
              <a:pathLst>
                <a:path h="248077" w="1964717">
                  <a:moveTo>
                    <a:pt x="0" y="0"/>
                  </a:moveTo>
                  <a:lnTo>
                    <a:pt x="1964717" y="0"/>
                  </a:lnTo>
                  <a:lnTo>
                    <a:pt x="196471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96471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735262" y="6888687"/>
            <a:ext cx="7459786" cy="941919"/>
            <a:chOff x="0" y="0"/>
            <a:chExt cx="1964717" cy="24807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64717" cy="248077"/>
            </a:xfrm>
            <a:custGeom>
              <a:avLst/>
              <a:gdLst/>
              <a:ahLst/>
              <a:cxnLst/>
              <a:rect r="r" b="b" t="t" l="l"/>
              <a:pathLst>
                <a:path h="248077" w="1964717">
                  <a:moveTo>
                    <a:pt x="0" y="0"/>
                  </a:moveTo>
                  <a:lnTo>
                    <a:pt x="1964717" y="0"/>
                  </a:lnTo>
                  <a:lnTo>
                    <a:pt x="196471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96471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812269" y="3379767"/>
            <a:ext cx="370999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1. MÉTHODOLOGIE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16016" y="4589464"/>
            <a:ext cx="561778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2. PRINCIPAUX RESULTATS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91852" y="5798083"/>
            <a:ext cx="446229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3. DISSCUSIONS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797190" y="7154203"/>
            <a:ext cx="745014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CONCLUSIONS ET RECOMMANDATIONS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632688" y="418358"/>
            <a:ext cx="2278518" cy="2870225"/>
          </a:xfrm>
          <a:custGeom>
            <a:avLst/>
            <a:gdLst/>
            <a:ahLst/>
            <a:cxnLst/>
            <a:rect r="r" b="b" t="t" l="l"/>
            <a:pathLst>
              <a:path h="2870225" w="2278518">
                <a:moveTo>
                  <a:pt x="2278519" y="0"/>
                </a:moveTo>
                <a:lnTo>
                  <a:pt x="0" y="0"/>
                </a:lnTo>
                <a:lnTo>
                  <a:pt x="0" y="2870224"/>
                </a:lnTo>
                <a:lnTo>
                  <a:pt x="2278519" y="2870224"/>
                </a:lnTo>
                <a:lnTo>
                  <a:pt x="22785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6961" y="2782346"/>
            <a:ext cx="371455" cy="371455"/>
          </a:xfrm>
          <a:custGeom>
            <a:avLst/>
            <a:gdLst/>
            <a:ahLst/>
            <a:cxnLst/>
            <a:rect r="r" b="b" t="t" l="l"/>
            <a:pathLst>
              <a:path h="371455" w="371455">
                <a:moveTo>
                  <a:pt x="0" y="0"/>
                </a:moveTo>
                <a:lnTo>
                  <a:pt x="371455" y="0"/>
                </a:lnTo>
                <a:lnTo>
                  <a:pt x="371455" y="371455"/>
                </a:lnTo>
                <a:lnTo>
                  <a:pt x="0" y="371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43349" y="1085316"/>
            <a:ext cx="768154" cy="76815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5563" y="1698442"/>
            <a:ext cx="9777436" cy="941919"/>
            <a:chOff x="0" y="0"/>
            <a:chExt cx="2575127" cy="2480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75127" cy="248077"/>
            </a:xfrm>
            <a:custGeom>
              <a:avLst/>
              <a:gdLst/>
              <a:ahLst/>
              <a:cxnLst/>
              <a:rect r="r" b="b" t="t" l="l"/>
              <a:pathLst>
                <a:path h="248077" w="2575127">
                  <a:moveTo>
                    <a:pt x="0" y="0"/>
                  </a:moveTo>
                  <a:lnTo>
                    <a:pt x="2575127" y="0"/>
                  </a:lnTo>
                  <a:lnTo>
                    <a:pt x="257512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57512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7789162" y="3529764"/>
            <a:ext cx="0" cy="3717715"/>
          </a:xfrm>
          <a:prstGeom prst="line">
            <a:avLst/>
          </a:prstGeom>
          <a:ln cap="rnd" w="66675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7665905" y="3651282"/>
            <a:ext cx="6800722" cy="0"/>
          </a:xfrm>
          <a:prstGeom prst="line">
            <a:avLst/>
          </a:prstGeom>
          <a:ln cap="rnd" w="66675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18" id="18"/>
          <p:cNvSpPr/>
          <p:nvPr/>
        </p:nvSpPr>
        <p:spPr>
          <a:xfrm flipV="true">
            <a:off x="1041894" y="3651282"/>
            <a:ext cx="6863476" cy="15306"/>
          </a:xfrm>
          <a:prstGeom prst="line">
            <a:avLst/>
          </a:prstGeom>
          <a:ln cap="rnd" w="66675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19" id="19"/>
          <p:cNvSpPr/>
          <p:nvPr/>
        </p:nvSpPr>
        <p:spPr>
          <a:xfrm flipV="true">
            <a:off x="14497259" y="3529764"/>
            <a:ext cx="0" cy="3717715"/>
          </a:xfrm>
          <a:prstGeom prst="line">
            <a:avLst/>
          </a:prstGeom>
          <a:ln cap="rnd" w="66675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20" id="20"/>
          <p:cNvSpPr/>
          <p:nvPr/>
        </p:nvSpPr>
        <p:spPr>
          <a:xfrm flipV="true">
            <a:off x="966603" y="3556312"/>
            <a:ext cx="0" cy="3717715"/>
          </a:xfrm>
          <a:prstGeom prst="line">
            <a:avLst/>
          </a:prstGeom>
          <a:ln cap="rnd" w="66675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21" id="21"/>
          <p:cNvSpPr/>
          <p:nvPr/>
        </p:nvSpPr>
        <p:spPr>
          <a:xfrm>
            <a:off x="966654" y="7245438"/>
            <a:ext cx="6938716" cy="2042"/>
          </a:xfrm>
          <a:prstGeom prst="line">
            <a:avLst/>
          </a:prstGeom>
          <a:ln cap="rnd" w="66675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22" id="22"/>
          <p:cNvSpPr/>
          <p:nvPr/>
        </p:nvSpPr>
        <p:spPr>
          <a:xfrm>
            <a:off x="7846155" y="7247480"/>
            <a:ext cx="6773683" cy="0"/>
          </a:xfrm>
          <a:prstGeom prst="line">
            <a:avLst/>
          </a:prstGeom>
          <a:ln cap="rnd" w="66675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11979951" y="8615890"/>
            <a:ext cx="5279349" cy="32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9557" y="1988427"/>
            <a:ext cx="99434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APPROCHE MIXTE : QUANTITATIVE ET QUALITATIVE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1999" y="3961804"/>
            <a:ext cx="7563923" cy="253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2"/>
              </a:lnSpc>
            </a:pPr>
            <a:r>
              <a:rPr lang="en-US" sz="2894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Méthode quantitative : </a:t>
            </a:r>
          </a:p>
          <a:p>
            <a:pPr algn="just" marL="624893" indent="-312446" lvl="1">
              <a:lnSpc>
                <a:spcPts val="4052"/>
              </a:lnSpc>
              <a:buFont typeface="Arial"/>
              <a:buChar char="•"/>
            </a:pPr>
            <a:r>
              <a:rPr lang="en-US" b="true" sz="2894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Analyse statistique/descriptive</a:t>
            </a:r>
          </a:p>
          <a:p>
            <a:pPr algn="just" marL="624893" indent="-312446" lvl="1">
              <a:lnSpc>
                <a:spcPts val="4052"/>
              </a:lnSpc>
              <a:buFont typeface="Arial"/>
              <a:buChar char="•"/>
            </a:pPr>
            <a:r>
              <a:rPr lang="en-US" b="true" sz="2894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Analyse de corrélation </a:t>
            </a:r>
          </a:p>
          <a:p>
            <a:pPr algn="just" marL="624893" indent="-312446" lvl="1">
              <a:lnSpc>
                <a:spcPts val="4052"/>
              </a:lnSpc>
              <a:buFont typeface="Arial"/>
              <a:buChar char="•"/>
            </a:pPr>
            <a:r>
              <a:rPr lang="en-US" b="true" sz="2894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ANOVA (analyse de variance)</a:t>
            </a:r>
          </a:p>
          <a:p>
            <a:pPr algn="just" marL="624893" indent="-312446" lvl="1">
              <a:lnSpc>
                <a:spcPts val="405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4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etc.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16620" y="3961804"/>
            <a:ext cx="5712403" cy="304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2"/>
              </a:lnSpc>
            </a:pPr>
            <a:r>
              <a:rPr lang="en-US" sz="2894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Méthode qualitative : </a:t>
            </a:r>
          </a:p>
          <a:p>
            <a:pPr algn="l" marL="624893" indent="-312446" lvl="1">
              <a:lnSpc>
                <a:spcPts val="4052"/>
              </a:lnSpc>
              <a:buFont typeface="Arial"/>
              <a:buChar char="•"/>
            </a:pPr>
            <a:r>
              <a:rPr lang="en-US" b="true" sz="2894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Analyse thématique (nuage/fréquence de mots)</a:t>
            </a:r>
          </a:p>
          <a:p>
            <a:pPr algn="just" marL="624893" indent="-312446" lvl="1">
              <a:lnSpc>
                <a:spcPts val="4052"/>
              </a:lnSpc>
              <a:buFont typeface="Arial"/>
              <a:buChar char="•"/>
            </a:pPr>
            <a:r>
              <a:rPr lang="en-US" b="true" sz="2894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Analyse de réseaux</a:t>
            </a:r>
          </a:p>
          <a:p>
            <a:pPr algn="just" marL="624893" indent="-312446" lvl="1">
              <a:lnSpc>
                <a:spcPts val="4052"/>
              </a:lnSpc>
              <a:buFont typeface="Arial"/>
              <a:buChar char="•"/>
            </a:pPr>
            <a:r>
              <a:rPr lang="en-US" b="true" sz="2894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Analyse de sentiments</a:t>
            </a:r>
          </a:p>
          <a:p>
            <a:pPr algn="just" marL="624893" indent="-312446" lvl="1">
              <a:lnSpc>
                <a:spcPts val="405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4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etc.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201" y="446933"/>
            <a:ext cx="9716988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60941A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1. METHODOLOGIE (1/2)</a:t>
            </a:r>
          </a:p>
        </p:txBody>
      </p:sp>
      <p:sp>
        <p:nvSpPr>
          <p:cNvPr name="AutoShape 28" id="28"/>
          <p:cNvSpPr/>
          <p:nvPr/>
        </p:nvSpPr>
        <p:spPr>
          <a:xfrm flipH="true" flipV="true">
            <a:off x="845443" y="7247480"/>
            <a:ext cx="6943719" cy="2042"/>
          </a:xfrm>
          <a:prstGeom prst="line">
            <a:avLst/>
          </a:prstGeom>
          <a:ln cap="rnd" w="66675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710582"/>
            <a:ext cx="4874395" cy="941919"/>
            <a:chOff x="0" y="0"/>
            <a:chExt cx="1283791" cy="2480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3791" cy="248077"/>
            </a:xfrm>
            <a:custGeom>
              <a:avLst/>
              <a:gdLst/>
              <a:ahLst/>
              <a:cxnLst/>
              <a:rect r="r" b="b" t="t" l="l"/>
              <a:pathLst>
                <a:path h="248077" w="1283791">
                  <a:moveTo>
                    <a:pt x="0" y="0"/>
                  </a:moveTo>
                  <a:lnTo>
                    <a:pt x="1283791" y="0"/>
                  </a:lnTo>
                  <a:lnTo>
                    <a:pt x="1283791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3791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028763" y="5369911"/>
            <a:ext cx="4874331" cy="9525"/>
          </a:xfrm>
          <a:prstGeom prst="line">
            <a:avLst/>
          </a:prstGeom>
          <a:ln cap="rnd" w="38100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280116" y="3689774"/>
            <a:ext cx="1400440" cy="998479"/>
          </a:xfrm>
          <a:custGeom>
            <a:avLst/>
            <a:gdLst/>
            <a:ahLst/>
            <a:cxnLst/>
            <a:rect r="r" b="b" t="t" l="l"/>
            <a:pathLst>
              <a:path h="998479" w="1400440">
                <a:moveTo>
                  <a:pt x="0" y="0"/>
                </a:moveTo>
                <a:lnTo>
                  <a:pt x="1400440" y="0"/>
                </a:lnTo>
                <a:lnTo>
                  <a:pt x="1400440" y="998478"/>
                </a:lnTo>
                <a:lnTo>
                  <a:pt x="0" y="99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648505" y="2000567"/>
            <a:ext cx="101349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3000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COLLECTE DE DONNÉES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287746"/>
            <a:ext cx="5152741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Données quantitatives : 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Rapports d’entreprise/statistiques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Enquêtes publiques</a:t>
            </a:r>
          </a:p>
          <a:p>
            <a:pPr algn="just" marL="518158" indent="-259079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etc.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551347"/>
            <a:ext cx="4874395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Données qualitatives : 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Articles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Blogs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Forums en ligne (Reddit)</a:t>
            </a:r>
          </a:p>
          <a:p>
            <a:pPr algn="just" marL="518158" indent="-259079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etc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201" y="446933"/>
            <a:ext cx="9716988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60941A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1. METHODOLOGIE (2/2)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280116" y="6117002"/>
            <a:ext cx="1400440" cy="998479"/>
          </a:xfrm>
          <a:custGeom>
            <a:avLst/>
            <a:gdLst/>
            <a:ahLst/>
            <a:cxnLst/>
            <a:rect r="r" b="b" t="t" l="l"/>
            <a:pathLst>
              <a:path h="998479" w="1400440">
                <a:moveTo>
                  <a:pt x="0" y="0"/>
                </a:moveTo>
                <a:lnTo>
                  <a:pt x="1400440" y="0"/>
                </a:lnTo>
                <a:lnTo>
                  <a:pt x="1400440" y="998479"/>
                </a:lnTo>
                <a:lnTo>
                  <a:pt x="0" y="99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03581" y="3884443"/>
            <a:ext cx="515274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Green_Nudge_Database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03581" y="6308053"/>
            <a:ext cx="515274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Qualitative_database_Green_Nudge 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5632688" y="418358"/>
            <a:ext cx="2278518" cy="2870225"/>
          </a:xfrm>
          <a:custGeom>
            <a:avLst/>
            <a:gdLst/>
            <a:ahLst/>
            <a:cxnLst/>
            <a:rect r="r" b="b" t="t" l="l"/>
            <a:pathLst>
              <a:path h="2870225" w="2278518">
                <a:moveTo>
                  <a:pt x="2278519" y="0"/>
                </a:moveTo>
                <a:lnTo>
                  <a:pt x="0" y="0"/>
                </a:lnTo>
                <a:lnTo>
                  <a:pt x="0" y="2870224"/>
                </a:lnTo>
                <a:lnTo>
                  <a:pt x="2278519" y="2870224"/>
                </a:lnTo>
                <a:lnTo>
                  <a:pt x="22785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446961" y="2782346"/>
            <a:ext cx="371455" cy="371455"/>
          </a:xfrm>
          <a:custGeom>
            <a:avLst/>
            <a:gdLst/>
            <a:ahLst/>
            <a:cxnLst/>
            <a:rect r="r" b="b" t="t" l="l"/>
            <a:pathLst>
              <a:path h="371455" w="371455">
                <a:moveTo>
                  <a:pt x="0" y="0"/>
                </a:moveTo>
                <a:lnTo>
                  <a:pt x="371455" y="0"/>
                </a:lnTo>
                <a:lnTo>
                  <a:pt x="371455" y="371455"/>
                </a:lnTo>
                <a:lnTo>
                  <a:pt x="0" y="3714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343349" y="1085316"/>
            <a:ext cx="768154" cy="76815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3009" y="266181"/>
            <a:ext cx="13961982" cy="5456808"/>
          </a:xfrm>
          <a:custGeom>
            <a:avLst/>
            <a:gdLst/>
            <a:ahLst/>
            <a:cxnLst/>
            <a:rect r="r" b="b" t="t" l="l"/>
            <a:pathLst>
              <a:path h="5456808" w="13961982">
                <a:moveTo>
                  <a:pt x="0" y="0"/>
                </a:moveTo>
                <a:lnTo>
                  <a:pt x="13961982" y="0"/>
                </a:lnTo>
                <a:lnTo>
                  <a:pt x="13961982" y="5456808"/>
                </a:lnTo>
                <a:lnTo>
                  <a:pt x="0" y="545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798974" y="266181"/>
            <a:ext cx="13961982" cy="5456808"/>
          </a:xfrm>
          <a:custGeom>
            <a:avLst/>
            <a:gdLst/>
            <a:ahLst/>
            <a:cxnLst/>
            <a:rect r="r" b="b" t="t" l="l"/>
            <a:pathLst>
              <a:path h="5456808" w="13961982">
                <a:moveTo>
                  <a:pt x="0" y="0"/>
                </a:moveTo>
                <a:lnTo>
                  <a:pt x="13961983" y="0"/>
                </a:lnTo>
                <a:lnTo>
                  <a:pt x="13961983" y="5456808"/>
                </a:lnTo>
                <a:lnTo>
                  <a:pt x="0" y="545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24991" y="266181"/>
            <a:ext cx="13961982" cy="5456808"/>
          </a:xfrm>
          <a:custGeom>
            <a:avLst/>
            <a:gdLst/>
            <a:ahLst/>
            <a:cxnLst/>
            <a:rect r="r" b="b" t="t" l="l"/>
            <a:pathLst>
              <a:path h="5456808" w="13961982">
                <a:moveTo>
                  <a:pt x="0" y="0"/>
                </a:moveTo>
                <a:lnTo>
                  <a:pt x="13961983" y="0"/>
                </a:lnTo>
                <a:lnTo>
                  <a:pt x="13961983" y="5456808"/>
                </a:lnTo>
                <a:lnTo>
                  <a:pt x="0" y="545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331571" y="5496739"/>
            <a:ext cx="20951142" cy="3761561"/>
            <a:chOff x="0" y="0"/>
            <a:chExt cx="5517996" cy="9906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17996" cy="990699"/>
            </a:xfrm>
            <a:custGeom>
              <a:avLst/>
              <a:gdLst/>
              <a:ahLst/>
              <a:cxnLst/>
              <a:rect r="r" b="b" t="t" l="l"/>
              <a:pathLst>
                <a:path h="990699" w="5517996">
                  <a:moveTo>
                    <a:pt x="0" y="0"/>
                  </a:moveTo>
                  <a:lnTo>
                    <a:pt x="5517996" y="0"/>
                  </a:lnTo>
                  <a:lnTo>
                    <a:pt x="5517996" y="990699"/>
                  </a:lnTo>
                  <a:lnTo>
                    <a:pt x="0" y="990699"/>
                  </a:lnTo>
                  <a:close/>
                </a:path>
              </a:pathLst>
            </a:custGeom>
            <a:solidFill>
              <a:srgbClr val="6094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517996" cy="1028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94173" y="5591989"/>
            <a:ext cx="15899655" cy="277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b="true" sz="10299">
                <a:solidFill>
                  <a:srgbClr val="FFFFFF"/>
                </a:solidFill>
                <a:latin typeface="Telegraf Heavy"/>
                <a:ea typeface="Telegraf Heavy"/>
                <a:cs typeface="Telegraf Heavy"/>
                <a:sym typeface="Telegraf Heavy"/>
              </a:rPr>
              <a:t>2. PRINCIPAUX RESULTATS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05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19676" y="3561836"/>
            <a:ext cx="13694867" cy="2242534"/>
          </a:xfrm>
          <a:custGeom>
            <a:avLst/>
            <a:gdLst/>
            <a:ahLst/>
            <a:cxnLst/>
            <a:rect r="r" b="b" t="t" l="l"/>
            <a:pathLst>
              <a:path h="2242534" w="13694867">
                <a:moveTo>
                  <a:pt x="0" y="0"/>
                </a:moveTo>
                <a:lnTo>
                  <a:pt x="13694867" y="0"/>
                </a:lnTo>
                <a:lnTo>
                  <a:pt x="13694867" y="2242534"/>
                </a:lnTo>
                <a:lnTo>
                  <a:pt x="0" y="2242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9676" y="6935865"/>
            <a:ext cx="702109" cy="219594"/>
          </a:xfrm>
          <a:custGeom>
            <a:avLst/>
            <a:gdLst/>
            <a:ahLst/>
            <a:cxnLst/>
            <a:rect r="r" b="b" t="t" l="l"/>
            <a:pathLst>
              <a:path h="219594" w="702109">
                <a:moveTo>
                  <a:pt x="0" y="0"/>
                </a:moveTo>
                <a:lnTo>
                  <a:pt x="702109" y="0"/>
                </a:lnTo>
                <a:lnTo>
                  <a:pt x="702109" y="219594"/>
                </a:lnTo>
                <a:lnTo>
                  <a:pt x="0" y="219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753595" y="4000102"/>
            <a:ext cx="724472" cy="436000"/>
          </a:xfrm>
          <a:custGeom>
            <a:avLst/>
            <a:gdLst/>
            <a:ahLst/>
            <a:cxnLst/>
            <a:rect r="r" b="b" t="t" l="l"/>
            <a:pathLst>
              <a:path h="436000" w="724472">
                <a:moveTo>
                  <a:pt x="0" y="0"/>
                </a:moveTo>
                <a:lnTo>
                  <a:pt x="724472" y="0"/>
                </a:lnTo>
                <a:lnTo>
                  <a:pt x="724472" y="436000"/>
                </a:lnTo>
                <a:lnTo>
                  <a:pt x="0" y="436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7069" y="3426127"/>
            <a:ext cx="13927474" cy="2583214"/>
          </a:xfrm>
          <a:custGeom>
            <a:avLst/>
            <a:gdLst/>
            <a:ahLst/>
            <a:cxnLst/>
            <a:rect r="r" b="b" t="t" l="l"/>
            <a:pathLst>
              <a:path h="2583214" w="13927474">
                <a:moveTo>
                  <a:pt x="0" y="0"/>
                </a:moveTo>
                <a:lnTo>
                  <a:pt x="13927474" y="0"/>
                </a:lnTo>
                <a:lnTo>
                  <a:pt x="13927474" y="2583215"/>
                </a:lnTo>
                <a:lnTo>
                  <a:pt x="0" y="25832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92570" r="0" b="-18372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2231" y="6609417"/>
            <a:ext cx="1037772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Les entreprises investissent en moyenne 764 000 € dans des initiatives environnementales et les Green Nudges sont implantés sur environ 3,3 années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9676" y="2766608"/>
            <a:ext cx="619173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Extrait des résultats R de l’analyse descriptive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65799" y="233882"/>
            <a:ext cx="6847433" cy="1055794"/>
            <a:chOff x="0" y="0"/>
            <a:chExt cx="1608925" cy="2480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08925" cy="248077"/>
            </a:xfrm>
            <a:custGeom>
              <a:avLst/>
              <a:gdLst/>
              <a:ahLst/>
              <a:cxnLst/>
              <a:rect r="r" b="b" t="t" l="l"/>
              <a:pathLst>
                <a:path h="248077" w="1608925">
                  <a:moveTo>
                    <a:pt x="0" y="0"/>
                  </a:moveTo>
                  <a:lnTo>
                    <a:pt x="1608925" y="0"/>
                  </a:lnTo>
                  <a:lnTo>
                    <a:pt x="1608925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608925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-1883272" y="572217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RÉSULTATS QUANTITATIFS (1/5)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9676" y="1743399"/>
            <a:ext cx="4680229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b="true">
                <a:solidFill>
                  <a:srgbClr val="2F5CF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Analyse descriptive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72541" y="3105396"/>
            <a:ext cx="5088884" cy="4775002"/>
          </a:xfrm>
          <a:custGeom>
            <a:avLst/>
            <a:gdLst/>
            <a:ahLst/>
            <a:cxnLst/>
            <a:rect r="r" b="b" t="t" l="l"/>
            <a:pathLst>
              <a:path h="4775002" w="5088884">
                <a:moveTo>
                  <a:pt x="0" y="0"/>
                </a:moveTo>
                <a:lnTo>
                  <a:pt x="5088883" y="0"/>
                </a:lnTo>
                <a:lnTo>
                  <a:pt x="5088883" y="4775003"/>
                </a:lnTo>
                <a:lnTo>
                  <a:pt x="0" y="477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05076" y="4317670"/>
            <a:ext cx="702109" cy="219594"/>
          </a:xfrm>
          <a:custGeom>
            <a:avLst/>
            <a:gdLst/>
            <a:ahLst/>
            <a:cxnLst/>
            <a:rect r="r" b="b" t="t" l="l"/>
            <a:pathLst>
              <a:path h="219594" w="702109">
                <a:moveTo>
                  <a:pt x="0" y="0"/>
                </a:moveTo>
                <a:lnTo>
                  <a:pt x="702109" y="0"/>
                </a:lnTo>
                <a:lnTo>
                  <a:pt x="702109" y="219593"/>
                </a:lnTo>
                <a:lnTo>
                  <a:pt x="0" y="2195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42974" y="5587630"/>
            <a:ext cx="426313" cy="874896"/>
          </a:xfrm>
          <a:custGeom>
            <a:avLst/>
            <a:gdLst/>
            <a:ahLst/>
            <a:cxnLst/>
            <a:rect r="r" b="b" t="t" l="l"/>
            <a:pathLst>
              <a:path h="874896" w="426313">
                <a:moveTo>
                  <a:pt x="0" y="0"/>
                </a:moveTo>
                <a:lnTo>
                  <a:pt x="426313" y="0"/>
                </a:lnTo>
                <a:lnTo>
                  <a:pt x="426313" y="874896"/>
                </a:lnTo>
                <a:lnTo>
                  <a:pt x="0" y="874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13260" y="6098174"/>
            <a:ext cx="390405" cy="234953"/>
          </a:xfrm>
          <a:custGeom>
            <a:avLst/>
            <a:gdLst/>
            <a:ahLst/>
            <a:cxnLst/>
            <a:rect r="r" b="b" t="t" l="l"/>
            <a:pathLst>
              <a:path h="234953" w="390405">
                <a:moveTo>
                  <a:pt x="0" y="0"/>
                </a:moveTo>
                <a:lnTo>
                  <a:pt x="390405" y="0"/>
                </a:lnTo>
                <a:lnTo>
                  <a:pt x="390405" y="234953"/>
                </a:lnTo>
                <a:lnTo>
                  <a:pt x="0" y="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789134" y="3138425"/>
            <a:ext cx="4655698" cy="5088884"/>
          </a:xfrm>
          <a:custGeom>
            <a:avLst/>
            <a:gdLst/>
            <a:ahLst/>
            <a:cxnLst/>
            <a:rect r="r" b="b" t="t" l="l"/>
            <a:pathLst>
              <a:path h="5088884" w="4655698">
                <a:moveTo>
                  <a:pt x="0" y="0"/>
                </a:moveTo>
                <a:lnTo>
                  <a:pt x="4655698" y="0"/>
                </a:lnTo>
                <a:lnTo>
                  <a:pt x="4655698" y="5088883"/>
                </a:lnTo>
                <a:lnTo>
                  <a:pt x="0" y="50888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111" t="0" r="-2906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2541" y="2699631"/>
            <a:ext cx="619173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Matrice de corrélation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87631" y="3991221"/>
            <a:ext cx="741625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Forte corrélation de 0.8 entre les scores environnementaux après implantation et la réduction des coûts énergétiques.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87631" y="6106432"/>
            <a:ext cx="741625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Contribution économique améliorant les performances environnementales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572541" y="3320374"/>
            <a:ext cx="5088884" cy="4690342"/>
          </a:xfrm>
          <a:custGeom>
            <a:avLst/>
            <a:gdLst/>
            <a:ahLst/>
            <a:cxnLst/>
            <a:rect r="r" b="b" t="t" l="l"/>
            <a:pathLst>
              <a:path h="4690342" w="5088884">
                <a:moveTo>
                  <a:pt x="0" y="0"/>
                </a:moveTo>
                <a:lnTo>
                  <a:pt x="5088883" y="0"/>
                </a:lnTo>
                <a:lnTo>
                  <a:pt x="5088883" y="4690341"/>
                </a:lnTo>
                <a:lnTo>
                  <a:pt x="0" y="4690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256" t="0" r="-20594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65799" y="233882"/>
            <a:ext cx="6847433" cy="1055794"/>
            <a:chOff x="0" y="0"/>
            <a:chExt cx="1608925" cy="2480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08925" cy="248077"/>
            </a:xfrm>
            <a:custGeom>
              <a:avLst/>
              <a:gdLst/>
              <a:ahLst/>
              <a:cxnLst/>
              <a:rect r="r" b="b" t="t" l="l"/>
              <a:pathLst>
                <a:path h="248077" w="1608925">
                  <a:moveTo>
                    <a:pt x="0" y="0"/>
                  </a:moveTo>
                  <a:lnTo>
                    <a:pt x="1608925" y="0"/>
                  </a:lnTo>
                  <a:lnTo>
                    <a:pt x="1608925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08925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-1883272" y="572217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RÉSULTATS QUANTITATIFS (2/5)</a:t>
            </a:r>
          </a:p>
        </p:txBody>
      </p:sp>
      <p:sp>
        <p:nvSpPr>
          <p:cNvPr name="Freeform 22" id="22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19676" y="1743399"/>
            <a:ext cx="4680229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b="true">
                <a:solidFill>
                  <a:srgbClr val="2F5CF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Analyse de corrélations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619" y="9426076"/>
            <a:ext cx="21449591" cy="2447365"/>
            <a:chOff x="0" y="0"/>
            <a:chExt cx="5649275" cy="644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9275" cy="644573"/>
            </a:xfrm>
            <a:custGeom>
              <a:avLst/>
              <a:gdLst/>
              <a:ahLst/>
              <a:cxnLst/>
              <a:rect r="r" b="b" t="t" l="l"/>
              <a:pathLst>
                <a:path h="644573" w="5649275">
                  <a:moveTo>
                    <a:pt x="0" y="0"/>
                  </a:moveTo>
                  <a:lnTo>
                    <a:pt x="5649275" y="0"/>
                  </a:lnTo>
                  <a:lnTo>
                    <a:pt x="5649275" y="644573"/>
                  </a:lnTo>
                  <a:lnTo>
                    <a:pt x="0" y="644573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49275" cy="68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316381"/>
            <a:ext cx="20605402" cy="941919"/>
            <a:chOff x="0" y="0"/>
            <a:chExt cx="5426937" cy="248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26937" cy="248077"/>
            </a:xfrm>
            <a:custGeom>
              <a:avLst/>
              <a:gdLst/>
              <a:ahLst/>
              <a:cxnLst/>
              <a:rect r="r" b="b" t="t" l="l"/>
              <a:pathLst>
                <a:path h="248077" w="5426937">
                  <a:moveTo>
                    <a:pt x="0" y="0"/>
                  </a:moveTo>
                  <a:lnTo>
                    <a:pt x="5426937" y="0"/>
                  </a:lnTo>
                  <a:lnTo>
                    <a:pt x="5426937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7DC11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26937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1563" y="3483736"/>
            <a:ext cx="9455558" cy="3557654"/>
          </a:xfrm>
          <a:custGeom>
            <a:avLst/>
            <a:gdLst/>
            <a:ahLst/>
            <a:cxnLst/>
            <a:rect r="r" b="b" t="t" l="l"/>
            <a:pathLst>
              <a:path h="3557654" w="9455558">
                <a:moveTo>
                  <a:pt x="0" y="0"/>
                </a:moveTo>
                <a:lnTo>
                  <a:pt x="9455557" y="0"/>
                </a:lnTo>
                <a:lnTo>
                  <a:pt x="9455557" y="3557653"/>
                </a:lnTo>
                <a:lnTo>
                  <a:pt x="0" y="3557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05712" y="4032132"/>
            <a:ext cx="738288" cy="444315"/>
          </a:xfrm>
          <a:custGeom>
            <a:avLst/>
            <a:gdLst/>
            <a:ahLst/>
            <a:cxnLst/>
            <a:rect r="r" b="b" t="t" l="l"/>
            <a:pathLst>
              <a:path h="444315" w="738288">
                <a:moveTo>
                  <a:pt x="0" y="0"/>
                </a:moveTo>
                <a:lnTo>
                  <a:pt x="738288" y="0"/>
                </a:lnTo>
                <a:lnTo>
                  <a:pt x="738288" y="444315"/>
                </a:lnTo>
                <a:lnTo>
                  <a:pt x="0" y="444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79951" y="8615890"/>
            <a:ext cx="5279349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2499">
                <a:solidFill>
                  <a:srgbClr val="FFFFFF"/>
                </a:solidFill>
                <a:latin typeface="Alibaba Sans"/>
                <a:ea typeface="Alibaba Sans"/>
                <a:cs typeface="Alibaba Sans"/>
                <a:sym typeface="Alibaba Sans"/>
              </a:rPr>
              <a:t>PAGE: 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1563" y="2818694"/>
            <a:ext cx="698359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Extrait des résultats de la modélisation statistique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28866" y="3224304"/>
            <a:ext cx="6730434" cy="562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Variables significatifs sur le score environnemental :</a:t>
            </a:r>
          </a:p>
          <a:p>
            <a:pPr algn="just">
              <a:lnSpc>
                <a:spcPts val="3219"/>
              </a:lnSpc>
            </a:pPr>
            <a:r>
              <a:rPr lang="en-US" sz="22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 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B</a:t>
            </a:r>
            <a:r>
              <a:rPr lang="en-US" b="true" sz="22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udget environnemental (p = 0.02907) </a:t>
            </a:r>
          </a:p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      </a:t>
            </a:r>
            <a:r>
              <a:rPr lang="en-US" sz="22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 budget plus élevé est associé à de meilleures performances environnementales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D</a:t>
            </a:r>
            <a:r>
              <a:rPr lang="en-US" b="true" sz="2299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urée d'implantation (p = 0.03559) </a:t>
            </a:r>
          </a:p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       </a:t>
            </a:r>
            <a:r>
              <a:rPr lang="en-US" sz="2299" b="true">
                <a:solidFill>
                  <a:srgbClr val="172900"/>
                </a:solidFill>
                <a:latin typeface="Rosario Bold"/>
                <a:ea typeface="Rosario Bold"/>
                <a:cs typeface="Rosario Bold"/>
                <a:sym typeface="Rosario Bold"/>
              </a:rPr>
              <a:t>plus la durée d'implantation des Green Nudges est longue, plus l'impact sur les scores environnementaux est élevé</a:t>
            </a:r>
          </a:p>
          <a:p>
            <a:pPr algn="just">
              <a:lnSpc>
                <a:spcPts val="321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405712" y="4669863"/>
            <a:ext cx="738288" cy="444315"/>
          </a:xfrm>
          <a:custGeom>
            <a:avLst/>
            <a:gdLst/>
            <a:ahLst/>
            <a:cxnLst/>
            <a:rect r="r" b="b" t="t" l="l"/>
            <a:pathLst>
              <a:path h="444315" w="738288">
                <a:moveTo>
                  <a:pt x="0" y="0"/>
                </a:moveTo>
                <a:lnTo>
                  <a:pt x="738288" y="0"/>
                </a:lnTo>
                <a:lnTo>
                  <a:pt x="738288" y="444316"/>
                </a:lnTo>
                <a:lnTo>
                  <a:pt x="0" y="44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65799" y="233882"/>
            <a:ext cx="6847433" cy="1055794"/>
            <a:chOff x="0" y="0"/>
            <a:chExt cx="1608925" cy="2480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08925" cy="248077"/>
            </a:xfrm>
            <a:custGeom>
              <a:avLst/>
              <a:gdLst/>
              <a:ahLst/>
              <a:cxnLst/>
              <a:rect r="r" b="b" t="t" l="l"/>
              <a:pathLst>
                <a:path h="248077" w="1608925">
                  <a:moveTo>
                    <a:pt x="0" y="0"/>
                  </a:moveTo>
                  <a:lnTo>
                    <a:pt x="1608925" y="0"/>
                  </a:lnTo>
                  <a:lnTo>
                    <a:pt x="1608925" y="248077"/>
                  </a:lnTo>
                  <a:lnTo>
                    <a:pt x="0" y="248077"/>
                  </a:lnTo>
                  <a:close/>
                </a:path>
              </a:pathLst>
            </a:custGeom>
            <a:solidFill>
              <a:srgbClr val="E4F577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08925" cy="286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-1883272" y="572217"/>
            <a:ext cx="11145576" cy="44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b="true" sz="3362">
                <a:solidFill>
                  <a:srgbClr val="0A191F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RÉSULTATS QUANTITATIFS (3/5)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16035168" y="369953"/>
            <a:ext cx="1847233" cy="2326939"/>
          </a:xfrm>
          <a:custGeom>
            <a:avLst/>
            <a:gdLst/>
            <a:ahLst/>
            <a:cxnLst/>
            <a:rect r="r" b="b" t="t" l="l"/>
            <a:pathLst>
              <a:path h="2326939" w="1847233">
                <a:moveTo>
                  <a:pt x="1847232" y="0"/>
                </a:moveTo>
                <a:lnTo>
                  <a:pt x="0" y="0"/>
                </a:lnTo>
                <a:lnTo>
                  <a:pt x="0" y="2326939"/>
                </a:lnTo>
                <a:lnTo>
                  <a:pt x="1847232" y="2326939"/>
                </a:lnTo>
                <a:lnTo>
                  <a:pt x="184723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37109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84596" y="2286478"/>
            <a:ext cx="301144" cy="301144"/>
          </a:xfrm>
          <a:custGeom>
            <a:avLst/>
            <a:gdLst/>
            <a:ahLst/>
            <a:cxnLst/>
            <a:rect r="r" b="b" t="t" l="l"/>
            <a:pathLst>
              <a:path h="301144" w="301144">
                <a:moveTo>
                  <a:pt x="0" y="0"/>
                </a:moveTo>
                <a:lnTo>
                  <a:pt x="301144" y="0"/>
                </a:lnTo>
                <a:lnTo>
                  <a:pt x="301144" y="301145"/>
                </a:lnTo>
                <a:lnTo>
                  <a:pt x="0" y="301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989879" y="910668"/>
            <a:ext cx="622755" cy="62275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589166" y="4991135"/>
            <a:ext cx="361840" cy="113170"/>
          </a:xfrm>
          <a:custGeom>
            <a:avLst/>
            <a:gdLst/>
            <a:ahLst/>
            <a:cxnLst/>
            <a:rect r="r" b="b" t="t" l="l"/>
            <a:pathLst>
              <a:path h="113170" w="361840">
                <a:moveTo>
                  <a:pt x="0" y="0"/>
                </a:moveTo>
                <a:lnTo>
                  <a:pt x="361840" y="0"/>
                </a:lnTo>
                <a:lnTo>
                  <a:pt x="361840" y="113170"/>
                </a:lnTo>
                <a:lnTo>
                  <a:pt x="0" y="113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589166" y="6606806"/>
            <a:ext cx="361840" cy="113170"/>
          </a:xfrm>
          <a:custGeom>
            <a:avLst/>
            <a:gdLst/>
            <a:ahLst/>
            <a:cxnLst/>
            <a:rect r="r" b="b" t="t" l="l"/>
            <a:pathLst>
              <a:path h="113170" w="361840">
                <a:moveTo>
                  <a:pt x="0" y="0"/>
                </a:moveTo>
                <a:lnTo>
                  <a:pt x="361840" y="0"/>
                </a:lnTo>
                <a:lnTo>
                  <a:pt x="361840" y="113170"/>
                </a:lnTo>
                <a:lnTo>
                  <a:pt x="0" y="113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19676" y="1743399"/>
            <a:ext cx="6493556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 b="true">
                <a:solidFill>
                  <a:srgbClr val="2F5CF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Modélisation statistique (régression multiple)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DAGSJqsJ_l0</dc:identifier>
  <dcterms:modified xsi:type="dcterms:W3CDTF">2011-08-01T06:04:30Z</dcterms:modified>
  <cp:revision>1</cp:revision>
  <dc:title>Green Nudge</dc:title>
</cp:coreProperties>
</file>